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6C1C9A8-FF85-4CD5-AB02-0E5D78CADB53}">
  <a:tblStyle styleId="{E6C1C9A8-FF85-4CD5-AB02-0E5D78CADB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umerentur.org/backpropagation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3d9d664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3d9d664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e4a10e8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e4a10e8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cual se usa para que o por que?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e4a10e8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e4a10e8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be4a10e8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be4a10e8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e4a10e8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e4a10e8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e4a10e8a_4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e4a10e8a_4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e4a10e8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be4a10e8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????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ecc090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becc090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 de gradiente descendiente y 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 que paramettos=pesos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ecc0901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ecc0901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regresion?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funcion de costo no tiene q ver con el problema a veces?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 costo vs funcion objetivo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ecc0901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ecc0901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FFD966"/>
                </a:solidFill>
              </a:rPr>
              <a:t>????</a:t>
            </a:r>
            <a:endParaRPr sz="2800">
              <a:solidFill>
                <a:srgbClr val="FFD966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ecc0901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ecc090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gradiente descendiente funciona junto con el backpropagation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http://numerentur.org/backpropagation/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tasa de aprendizaje?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645b11b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645b11b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ecc090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becc090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becc0901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becc0901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e4a10e8a_4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e4a10e8a_4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ecc0901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ecc0901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becc0901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becc0901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becc0901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becc0901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ecc0901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becc0901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becc0901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becc0901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ecc0901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ecc0901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becc0901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becc0901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e4a10e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e4a10e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becc0901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becc0901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becc0901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becc0901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bf138af9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bf138af9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bf138af9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bf138af9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e4a10e8a_4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be4a10e8a_4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bf138af9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bf138af9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bf138af9f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bf138af9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bf138af9f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bf138af9f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be4a10e8a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be4a10e8a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c72253b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c72253b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e4a10e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e4a10e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645e55b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645e55b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645e55b9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645e55b9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22222"/>
                </a:solidFill>
                <a:highlight>
                  <a:srgbClr val="FFFFFF"/>
                </a:highlight>
              </a:rPr>
              <a:t>Compute Unified Device Architecture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645e55b9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645e55b9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645e55b9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645e55b9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645e55b9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645e55b9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645e55b9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645e55b9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645e55b9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645e55b9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645e55b9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645e55b9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645e55b9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645e55b9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45e55b9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45e55b9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e4a10e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e4a10e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645e55b9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645e55b9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645e55b9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645e55b9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645e55b9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7645e55b9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45e55b9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45e55b9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645e55b9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645e55b9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645e55b9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645e55b9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645e55b95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645e55b9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645e55b9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645e55b9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645e55b95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645e55b9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645e55b9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7645e55b9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e4a10e8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e4a10e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645e55b9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645e55b9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645e55b9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645e55b9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645e55b9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645e55b9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645e55b9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645e55b9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645e55b9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645e55b9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645e55b9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7645e55b9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645e55b9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645e55b9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645e55b95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7645e55b95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64f7919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764f791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e4a10e8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be4a10e8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be4a10e8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be4a10e8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e4a10e8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e4a10e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Relationship Id="rId4" Type="http://schemas.openxmlformats.org/officeDocument/2006/relationships/image" Target="../media/image73.gif"/><Relationship Id="rId5" Type="http://schemas.openxmlformats.org/officeDocument/2006/relationships/hyperlink" Target="https://towardsdatascience.com/types-of-optimization-algorithms-used-in-neural-networks-and-ways-to-optimize-gradient-95ae5d39529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jp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10" Type="http://schemas.openxmlformats.org/officeDocument/2006/relationships/image" Target="../media/image35.png"/><Relationship Id="rId9" Type="http://schemas.openxmlformats.org/officeDocument/2006/relationships/image" Target="../media/image37.jpg"/><Relationship Id="rId5" Type="http://schemas.openxmlformats.org/officeDocument/2006/relationships/image" Target="../media/image33.jp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Relationship Id="rId6" Type="http://schemas.openxmlformats.org/officeDocument/2006/relationships/image" Target="../media/image3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kaggle.com/kmader/food41" TargetMode="External"/><Relationship Id="rId4" Type="http://schemas.openxmlformats.org/officeDocument/2006/relationships/image" Target="../media/image44.png"/><Relationship Id="rId11" Type="http://schemas.openxmlformats.org/officeDocument/2006/relationships/image" Target="../media/image47.png"/><Relationship Id="rId10" Type="http://schemas.openxmlformats.org/officeDocument/2006/relationships/image" Target="../media/image49.png"/><Relationship Id="rId9" Type="http://schemas.openxmlformats.org/officeDocument/2006/relationships/image" Target="../media/image71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75.png"/><Relationship Id="rId5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jpg"/><Relationship Id="rId4" Type="http://schemas.openxmlformats.org/officeDocument/2006/relationships/image" Target="../media/image54.jpg"/><Relationship Id="rId5" Type="http://schemas.openxmlformats.org/officeDocument/2006/relationships/image" Target="../media/image9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jpg"/><Relationship Id="rId4" Type="http://schemas.openxmlformats.org/officeDocument/2006/relationships/image" Target="../media/image55.jpg"/><Relationship Id="rId5" Type="http://schemas.openxmlformats.org/officeDocument/2006/relationships/image" Target="../media/image5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jpg"/><Relationship Id="rId4" Type="http://schemas.openxmlformats.org/officeDocument/2006/relationships/image" Target="../media/image6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jpg"/><Relationship Id="rId4" Type="http://schemas.openxmlformats.org/officeDocument/2006/relationships/image" Target="../media/image6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Relationship Id="rId4" Type="http://schemas.openxmlformats.org/officeDocument/2006/relationships/image" Target="../media/image85.png"/><Relationship Id="rId5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png"/><Relationship Id="rId4" Type="http://schemas.openxmlformats.org/officeDocument/2006/relationships/image" Target="../media/image7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8.jpg"/><Relationship Id="rId4" Type="http://schemas.openxmlformats.org/officeDocument/2006/relationships/image" Target="../media/image81.jpg"/><Relationship Id="rId5" Type="http://schemas.openxmlformats.org/officeDocument/2006/relationships/image" Target="../media/image89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2.jpg"/><Relationship Id="rId4" Type="http://schemas.openxmlformats.org/officeDocument/2006/relationships/image" Target="../media/image86.jpg"/><Relationship Id="rId5" Type="http://schemas.openxmlformats.org/officeDocument/2006/relationships/image" Target="../media/image79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mailto:brendab@gmail.com" TargetMode="External"/><Relationship Id="rId4" Type="http://schemas.openxmlformats.org/officeDocument/2006/relationships/image" Target="../media/image91.png"/><Relationship Id="rId5" Type="http://schemas.openxmlformats.org/officeDocument/2006/relationships/image" Target="../media/image83.png"/><Relationship Id="rId6" Type="http://schemas.openxmlformats.org/officeDocument/2006/relationships/image" Target="../media/image76.png"/><Relationship Id="rId7" Type="http://schemas.openxmlformats.org/officeDocument/2006/relationships/image" Target="../media/image88.png"/><Relationship Id="rId8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925" y="4199750"/>
            <a:ext cx="9144000" cy="9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-246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/>
              <a:t>Redes Neuronales Convolucionales</a:t>
            </a:r>
            <a:endParaRPr sz="48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184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Brenda C. Solari Berno</a:t>
            </a:r>
            <a:endParaRPr/>
          </a:p>
        </p:txBody>
      </p:sp>
      <p:pic>
        <p:nvPicPr>
          <p:cNvPr descr="latest"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00" y="4266525"/>
            <a:ext cx="982700" cy="72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_preview"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0622" y="4294050"/>
            <a:ext cx="1793853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pgei.png"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5375" y="4340932"/>
            <a:ext cx="2235962" cy="6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7625" y="3224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Laboratorio de Bioinformática e Inteligencia Computacional (LABIC) </a:t>
            </a:r>
            <a:endParaRPr sz="1800"/>
          </a:p>
        </p:txBody>
      </p:sp>
      <p:sp>
        <p:nvSpPr>
          <p:cNvPr id="61" name="Google Shape;61;p13"/>
          <p:cNvSpPr/>
          <p:nvPr/>
        </p:nvSpPr>
        <p:spPr>
          <a:xfrm>
            <a:off x="5082550" y="4846325"/>
            <a:ext cx="538800" cy="23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Funciones de activación</a:t>
            </a:r>
            <a:endParaRPr i="1"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-419" sz="2000">
                <a:solidFill>
                  <a:srgbClr val="FFFFFF"/>
                </a:solidFill>
              </a:rPr>
              <a:t>Así como en los</a:t>
            </a:r>
            <a:r>
              <a:rPr lang="es-419" sz="2000">
                <a:solidFill>
                  <a:srgbClr val="FFFFFF"/>
                </a:solidFill>
              </a:rPr>
              <a:t> </a:t>
            </a:r>
            <a:r>
              <a:rPr i="1" lang="es-419" sz="2000">
                <a:solidFill>
                  <a:srgbClr val="FFFFFF"/>
                </a:solidFill>
              </a:rPr>
              <a:t>P</a:t>
            </a:r>
            <a:r>
              <a:rPr i="1" lang="es-419" sz="2000">
                <a:solidFill>
                  <a:srgbClr val="FFFFFF"/>
                </a:solidFill>
              </a:rPr>
              <a:t>erceptrons</a:t>
            </a:r>
            <a:r>
              <a:rPr lang="es-419" sz="2000">
                <a:solidFill>
                  <a:srgbClr val="FFFFFF"/>
                </a:solidFill>
              </a:rPr>
              <a:t>, las salidas de las capas de convolución también pasan por una </a:t>
            </a:r>
            <a:r>
              <a:rPr b="1" lang="es-419" sz="2000" u="sng">
                <a:solidFill>
                  <a:srgbClr val="FFD966"/>
                </a:solidFill>
              </a:rPr>
              <a:t>función de activación.</a:t>
            </a:r>
            <a:endParaRPr b="1" sz="2000" u="sng">
              <a:solidFill>
                <a:srgbClr val="FFD966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Funciones clásicas:</a:t>
            </a:r>
            <a:endParaRPr sz="22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i="1" lang="es-419" sz="1400">
                <a:solidFill>
                  <a:srgbClr val="FFFFFF"/>
                </a:solidFill>
              </a:rPr>
              <a:t>Rectified Linear Unit (ReLU)</a:t>
            </a:r>
            <a:r>
              <a:rPr lang="es-419" sz="1400">
                <a:solidFill>
                  <a:srgbClr val="FFFFFF"/>
                </a:solidFill>
              </a:rPr>
              <a:t>  *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Sigmoid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Hyperbolic Tangent (TanH)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Linear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Softmax (classificação)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rgbClr val="FFFFFF"/>
                </a:solidFill>
              </a:rPr>
              <a:t>* </a:t>
            </a:r>
            <a:r>
              <a:rPr lang="es-419" sz="800">
                <a:solidFill>
                  <a:srgbClr val="FFFFFF"/>
                </a:solidFill>
              </a:rPr>
              <a:t> más</a:t>
            </a:r>
            <a:r>
              <a:rPr lang="es-419" sz="800">
                <a:solidFill>
                  <a:srgbClr val="FFFFFF"/>
                </a:solidFill>
              </a:rPr>
              <a:t> usada en Deep Learning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http://adilmoujahid.com/images/activation.png"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200" y="3498250"/>
            <a:ext cx="5722800" cy="15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ReLU aplicada a </a:t>
            </a:r>
            <a:r>
              <a:rPr i="1" lang="es-419"/>
              <a:t>feature maps</a:t>
            </a:r>
            <a:endParaRPr i="1"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www.embedded-vision.com/sites/default/files/technical-articles/CadenceCNN/Figure8.jpg"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7910"/>
          <a:stretch/>
        </p:blipFill>
        <p:spPr>
          <a:xfrm>
            <a:off x="552600" y="1637200"/>
            <a:ext cx="7957150" cy="29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Pooling</a:t>
            </a:r>
            <a:endParaRPr i="1"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Se tiene dos propósitos generales:	</a:t>
            </a:r>
            <a:endParaRPr sz="22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b="1" lang="es-419" sz="1800" u="sng">
                <a:solidFill>
                  <a:srgbClr val="FFD966"/>
                </a:solidFill>
              </a:rPr>
              <a:t>Reducir dimensi</a:t>
            </a:r>
            <a:r>
              <a:rPr b="1" lang="es-419" sz="1800" u="sng">
                <a:solidFill>
                  <a:srgbClr val="FFD966"/>
                </a:solidFill>
              </a:rPr>
              <a:t>onalidad</a:t>
            </a:r>
            <a:endParaRPr b="1" sz="1800" u="sng">
              <a:solidFill>
                <a:srgbClr val="FFD966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b="1" lang="es-419" sz="1800" u="sng">
                <a:solidFill>
                  <a:srgbClr val="FFD966"/>
                </a:solidFill>
              </a:rPr>
              <a:t>Adicionar </a:t>
            </a:r>
            <a:r>
              <a:rPr b="1" lang="es-419" sz="1800" u="sng">
                <a:solidFill>
                  <a:srgbClr val="FFD966"/>
                </a:solidFill>
              </a:rPr>
              <a:t>una pequeña </a:t>
            </a:r>
            <a:r>
              <a:rPr b="1" lang="es-419" sz="1800" u="sng">
                <a:solidFill>
                  <a:srgbClr val="FFD966"/>
                </a:solidFill>
              </a:rPr>
              <a:t>invariancia a la translación, rotación</a:t>
            </a:r>
            <a:r>
              <a:rPr lang="es-419" sz="1800">
                <a:solidFill>
                  <a:srgbClr val="FFFFFF"/>
                </a:solidFill>
              </a:rPr>
              <a:t>, etc.</a:t>
            </a:r>
            <a:endParaRPr sz="18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La operación también usa un </a:t>
            </a:r>
            <a:r>
              <a:rPr i="1" lang="es-419" sz="2200">
                <a:solidFill>
                  <a:srgbClr val="FFFFFF"/>
                </a:solidFill>
              </a:rPr>
              <a:t>kernel</a:t>
            </a:r>
            <a:r>
              <a:rPr lang="es-419" sz="2200">
                <a:solidFill>
                  <a:srgbClr val="FFFFFF"/>
                </a:solidFill>
              </a:rPr>
              <a:t> como ventana deslizante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Puede ser de diversos tipos. Las más usadas son:</a:t>
            </a:r>
            <a:endParaRPr sz="22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Max Pooling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Average Pooling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Max </a:t>
            </a:r>
            <a:r>
              <a:rPr lang="es-419"/>
              <a:t>Pooling</a:t>
            </a:r>
            <a:endParaRPr i="1"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Selecciona el valor máximo dentro de la ventana</a:t>
            </a:r>
            <a:endParaRPr sz="22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entrada 5x5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kernel 3x3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stride 1x1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padding 0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salida 3x3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72412" l="0" r="70594" t="0"/>
          <a:stretch/>
        </p:blipFill>
        <p:spPr>
          <a:xfrm>
            <a:off x="4041300" y="1791800"/>
            <a:ext cx="4882350" cy="28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Average </a:t>
            </a:r>
            <a:r>
              <a:rPr lang="es-419"/>
              <a:t>Pooling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72016" l="0" r="70542" t="0"/>
          <a:stretch/>
        </p:blipFill>
        <p:spPr>
          <a:xfrm>
            <a:off x="4053163" y="1785138"/>
            <a:ext cx="4902875" cy="29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Calcula</a:t>
            </a:r>
            <a:r>
              <a:rPr lang="es-419" sz="2200">
                <a:solidFill>
                  <a:srgbClr val="FFFFFF"/>
                </a:solidFill>
              </a:rPr>
              <a:t> el valor médio dentro de la ventana</a:t>
            </a:r>
            <a:endParaRPr sz="22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s-419" sz="2000">
                <a:solidFill>
                  <a:srgbClr val="FFFFFF"/>
                </a:solidFill>
              </a:rPr>
              <a:t>entrada 5x5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s-419" sz="2000">
                <a:solidFill>
                  <a:srgbClr val="FFFFFF"/>
                </a:solidFill>
              </a:rPr>
              <a:t>kernel 3x3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s-419" sz="2000">
                <a:solidFill>
                  <a:srgbClr val="FFFFFF"/>
                </a:solidFill>
              </a:rPr>
              <a:t>stride 1x1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s-419" sz="2000">
                <a:solidFill>
                  <a:srgbClr val="FFFFFF"/>
                </a:solidFill>
              </a:rPr>
              <a:t>padding 0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s-419" sz="2000">
                <a:solidFill>
                  <a:srgbClr val="FFFFFF"/>
                </a:solidFill>
              </a:rPr>
              <a:t>salida 3x3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Red Neuronal Convolucional - Resumen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755775"/>
            <a:ext cx="80962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Entrenamiento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Así como en las </a:t>
            </a:r>
            <a:r>
              <a:rPr i="1" lang="es-419" sz="2200">
                <a:solidFill>
                  <a:srgbClr val="FFFFFF"/>
                </a:solidFill>
              </a:rPr>
              <a:t>Multilayer Perceptrons, </a:t>
            </a:r>
            <a:r>
              <a:rPr lang="es-419" sz="2200">
                <a:solidFill>
                  <a:srgbClr val="FFFFFF"/>
                </a:solidFill>
              </a:rPr>
              <a:t>las CNNs son </a:t>
            </a:r>
            <a:r>
              <a:rPr b="1" lang="es-419" sz="2200">
                <a:solidFill>
                  <a:srgbClr val="FFD966"/>
                </a:solidFill>
              </a:rPr>
              <a:t>entrenadas</a:t>
            </a:r>
            <a:r>
              <a:rPr lang="es-419" sz="2200">
                <a:solidFill>
                  <a:srgbClr val="FFFFFF"/>
                </a:solidFill>
              </a:rPr>
              <a:t> utilizando </a:t>
            </a:r>
            <a:r>
              <a:rPr b="1" lang="es-419" sz="2200">
                <a:solidFill>
                  <a:srgbClr val="FFD966"/>
                </a:solidFill>
              </a:rPr>
              <a:t>Gradiente Descendiente y </a:t>
            </a:r>
            <a:r>
              <a:rPr b="1" i="1" lang="es-419" sz="2200">
                <a:solidFill>
                  <a:srgbClr val="FFD966"/>
                </a:solidFill>
              </a:rPr>
              <a:t>Backpropagation</a:t>
            </a:r>
            <a:r>
              <a:rPr b="1" i="1" lang="es-419" sz="2200">
                <a:solidFill>
                  <a:srgbClr val="FFFFFF"/>
                </a:solidFill>
              </a:rPr>
              <a:t>;</a:t>
            </a:r>
            <a:endParaRPr b="1"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El objetivo es ajustar los parámetros (pesos) para reducir la diferencia entre la salida esperada y la salida obtenida;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Esta diferencia es medida a través de una </a:t>
            </a:r>
            <a:r>
              <a:rPr b="1" i="1" lang="es-419" sz="2200" u="sng">
                <a:solidFill>
                  <a:srgbClr val="FFD966"/>
                </a:solidFill>
              </a:rPr>
              <a:t>función de costo</a:t>
            </a:r>
            <a:r>
              <a:rPr b="1" i="1" lang="es-419" sz="2200" u="sng">
                <a:solidFill>
                  <a:srgbClr val="FFFFFF"/>
                </a:solidFill>
              </a:rPr>
              <a:t>.</a:t>
            </a:r>
            <a:endParaRPr b="1" i="1" sz="22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Funciones de costo más utilizadas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Para tareas de </a:t>
            </a:r>
            <a:r>
              <a:rPr b="1" lang="es-419" sz="2200">
                <a:solidFill>
                  <a:srgbClr val="F1C232"/>
                </a:solidFill>
              </a:rPr>
              <a:t>clasificación</a:t>
            </a:r>
            <a:r>
              <a:rPr lang="es-419" sz="2200">
                <a:solidFill>
                  <a:srgbClr val="FFFFFF"/>
                </a:solidFill>
              </a:rPr>
              <a:t>:</a:t>
            </a:r>
            <a:endParaRPr sz="2200">
              <a:solidFill>
                <a:srgbClr val="FFFFFF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○"/>
            </a:pPr>
            <a:r>
              <a:rPr lang="es-419" sz="2200">
                <a:solidFill>
                  <a:srgbClr val="FFFFFF"/>
                </a:solidFill>
              </a:rPr>
              <a:t>Softmax Cross Entropy * (para problemas </a:t>
            </a:r>
            <a:r>
              <a:rPr i="1" lang="es-419" sz="2200">
                <a:solidFill>
                  <a:srgbClr val="FFFFFF"/>
                </a:solidFill>
              </a:rPr>
              <a:t>single label</a:t>
            </a:r>
            <a:r>
              <a:rPr lang="es-419" sz="2200">
                <a:solidFill>
                  <a:srgbClr val="FFFFFF"/>
                </a:solidFill>
              </a:rPr>
              <a:t>)</a:t>
            </a:r>
            <a:endParaRPr sz="2200">
              <a:solidFill>
                <a:srgbClr val="FFFFFF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○"/>
            </a:pPr>
            <a:r>
              <a:rPr lang="es-419" sz="2200">
                <a:solidFill>
                  <a:srgbClr val="FFFFFF"/>
                </a:solidFill>
              </a:rPr>
              <a:t>Sigmoid Cross Entropy (para problemas </a:t>
            </a:r>
            <a:r>
              <a:rPr i="1" lang="es-419" sz="2200">
                <a:solidFill>
                  <a:srgbClr val="FFFFFF"/>
                </a:solidFill>
              </a:rPr>
              <a:t>multi label</a:t>
            </a:r>
            <a:r>
              <a:rPr lang="es-419" sz="2200">
                <a:solidFill>
                  <a:srgbClr val="FFFFFF"/>
                </a:solidFill>
              </a:rPr>
              <a:t>)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Para tareas de </a:t>
            </a:r>
            <a:r>
              <a:rPr b="1" lang="es-419" sz="2200">
                <a:solidFill>
                  <a:srgbClr val="F1C232"/>
                </a:solidFill>
              </a:rPr>
              <a:t>regresión</a:t>
            </a:r>
            <a:r>
              <a:rPr lang="es-419" sz="2200">
                <a:solidFill>
                  <a:srgbClr val="FFFFFF"/>
                </a:solidFill>
              </a:rPr>
              <a:t>:</a:t>
            </a:r>
            <a:endParaRPr sz="2200">
              <a:solidFill>
                <a:srgbClr val="FFFFFF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○"/>
            </a:pPr>
            <a:r>
              <a:rPr i="1" lang="es-419" sz="2200">
                <a:solidFill>
                  <a:srgbClr val="FFFFFF"/>
                </a:solidFill>
              </a:rPr>
              <a:t>Mean Squared Error (MSE)</a:t>
            </a:r>
            <a:endParaRPr i="1" sz="2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2200">
                <a:solidFill>
                  <a:srgbClr val="FFFFFF"/>
                </a:solidFill>
              </a:rPr>
              <a:t>* chamado de Categorical Cross Entropy no Keras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201900" y="1315325"/>
            <a:ext cx="8942100" cy="3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    Softmax Cross Entropy Loss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Softmax Cross Entropy Loss (CEL)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7261" l="8519" r="5944" t="21891"/>
          <a:stretch/>
        </p:blipFill>
        <p:spPr>
          <a:xfrm>
            <a:off x="640800" y="1685875"/>
            <a:ext cx="3467750" cy="7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0" y="3607138"/>
            <a:ext cx="2057400" cy="952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" name="Google Shape;196;p30"/>
          <p:cNvGraphicFramePr/>
          <p:nvPr/>
        </p:nvGraphicFramePr>
        <p:xfrm>
          <a:off x="4912550" y="1623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{E6C1C9A8-FF85-4CD5-AB02-0E5D78CADB53}</a:tableStyleId>
              </a:tblPr>
              <a:tblGrid>
                <a:gridCol w="652900"/>
                <a:gridCol w="652900"/>
                <a:gridCol w="652900"/>
                <a:gridCol w="652900"/>
                <a:gridCol w="652900"/>
              </a:tblGrid>
              <a:tr h="60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Image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Class 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Class 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Class 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Class 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51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0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0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7" name="Google Shape;1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6650" y="3362025"/>
            <a:ext cx="3672174" cy="14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idx="4294967295" type="body"/>
          </p:nvPr>
        </p:nvSpPr>
        <p:spPr>
          <a:xfrm>
            <a:off x="374725" y="2689425"/>
            <a:ext cx="3999900" cy="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    </a:t>
            </a:r>
            <a:r>
              <a:rPr lang="es-419">
                <a:solidFill>
                  <a:srgbClr val="FFFFFF"/>
                </a:solidFill>
              </a:rPr>
              <a:t>ŷ = predicted labels (</a:t>
            </a:r>
            <a:r>
              <a:rPr i="1" lang="es-419">
                <a:solidFill>
                  <a:srgbClr val="FFFFFF"/>
                </a:solidFill>
              </a:rPr>
              <a:t>softmax   output prob.</a:t>
            </a:r>
            <a:r>
              <a:rPr lang="es-419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3136075" y="3807975"/>
            <a:ext cx="962700" cy="44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idx="4294967295" type="body"/>
          </p:nvPr>
        </p:nvSpPr>
        <p:spPr>
          <a:xfrm>
            <a:off x="4549625" y="1150675"/>
            <a:ext cx="3999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       </a:t>
            </a:r>
            <a:r>
              <a:rPr lang="es-419">
                <a:solidFill>
                  <a:srgbClr val="FFFFFF"/>
                </a:solidFill>
              </a:rPr>
              <a:t>y = labels (</a:t>
            </a:r>
            <a:r>
              <a:rPr b="1" i="1" lang="es-419">
                <a:solidFill>
                  <a:srgbClr val="FFD966"/>
                </a:solidFill>
              </a:rPr>
              <a:t>one hot encoding</a:t>
            </a:r>
            <a:r>
              <a:rPr lang="es-419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025" y="3773300"/>
            <a:ext cx="1504250" cy="7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Optimizadores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11700" y="1152475"/>
            <a:ext cx="4670400" cy="3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-419">
                <a:solidFill>
                  <a:srgbClr val="FFFFFF"/>
                </a:solidFill>
              </a:rPr>
              <a:t>Variantes de </a:t>
            </a:r>
            <a:r>
              <a:rPr i="1" lang="es-419">
                <a:solidFill>
                  <a:srgbClr val="FFFFFF"/>
                </a:solidFill>
              </a:rPr>
              <a:t>Gradient Descent:</a:t>
            </a:r>
            <a:endParaRPr i="1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i="1" lang="es-419">
                <a:solidFill>
                  <a:srgbClr val="FFFFFF"/>
                </a:solidFill>
              </a:rPr>
              <a:t>Batch Gradient Descent</a:t>
            </a:r>
            <a:endParaRPr i="1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i="1" lang="es-419">
                <a:solidFill>
                  <a:srgbClr val="FFFFFF"/>
                </a:solidFill>
              </a:rPr>
              <a:t>Stochastic Gradient Descent (SGD)</a:t>
            </a:r>
            <a:endParaRPr i="1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i="1" lang="es-419">
                <a:solidFill>
                  <a:srgbClr val="FFFFFF"/>
                </a:solidFill>
              </a:rPr>
              <a:t>Mini-batch Gradient Descent</a:t>
            </a:r>
            <a:endParaRPr i="1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Ajuste automático de la tasa de aprendizaje</a:t>
            </a:r>
            <a:r>
              <a:rPr lang="es-419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i="1" lang="es-419">
                <a:solidFill>
                  <a:srgbClr val="FFFFFF"/>
                </a:solidFill>
              </a:rPr>
              <a:t>Adaptive Gradient Algorithm (ADAGRAD)</a:t>
            </a:r>
            <a:endParaRPr i="1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i="1" lang="es-419">
                <a:solidFill>
                  <a:srgbClr val="FFFFFF"/>
                </a:solidFill>
              </a:rPr>
              <a:t>ADADELTA</a:t>
            </a:r>
            <a:endParaRPr i="1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i="1" lang="es-419">
                <a:solidFill>
                  <a:srgbClr val="FFFFFF"/>
                </a:solidFill>
              </a:rPr>
              <a:t>Adaptive Moment Estimation (Adam)</a:t>
            </a:r>
            <a:endParaRPr i="1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i="1" lang="es-419">
                <a:solidFill>
                  <a:srgbClr val="FFFFFF"/>
                </a:solidFill>
              </a:rPr>
              <a:t>RMSProp</a:t>
            </a:r>
            <a:endParaRPr i="1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572000" y="1152475"/>
            <a:ext cx="4141500" cy="3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Otros</a:t>
            </a:r>
            <a:r>
              <a:rPr lang="es-419" sz="1200">
                <a:solidFill>
                  <a:srgbClr val="FFFFFF"/>
                </a:solidFill>
              </a:rPr>
              <a:t>:</a:t>
            </a:r>
            <a:endParaRPr sz="12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SGD with Momentum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Nesterov Accelerated Gradient (NAG)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4172100" cy="41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AGENDA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449225" y="213125"/>
            <a:ext cx="4237500" cy="4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Introducción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Estructura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Convolución y pooling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Función de activación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Entrenamiento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Función de costo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Optimizadores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Evaluación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Problemas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Overfitting y underfitting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Optimizadores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050" y="1158400"/>
            <a:ext cx="441285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75" y="1152489"/>
            <a:ext cx="4412850" cy="34163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353525" y="4645700"/>
            <a:ext cx="5902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5"/>
              </a:rPr>
              <a:t>Fuente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División en </a:t>
            </a:r>
            <a:r>
              <a:rPr i="1" lang="es-419"/>
              <a:t>batches</a:t>
            </a:r>
            <a:endParaRPr i="1"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s-419" sz="2000">
                <a:solidFill>
                  <a:srgbClr val="FFFFFF"/>
                </a:solidFill>
              </a:rPr>
              <a:t>Durante el entrenamiento, es común pasar un ‘paquete’ de datos para el modelo</a:t>
            </a:r>
            <a:endParaRPr sz="20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Evita la necesidad de realizar el ajuste de pesos cada nuevo dato </a:t>
            </a:r>
            <a:r>
              <a:rPr lang="es-419" sz="1800">
                <a:solidFill>
                  <a:srgbClr val="F1C232"/>
                </a:solidFill>
              </a:rPr>
              <a:t>(</a:t>
            </a:r>
            <a:r>
              <a:rPr b="1" lang="es-419" sz="1800">
                <a:solidFill>
                  <a:srgbClr val="F1C232"/>
                </a:solidFill>
              </a:rPr>
              <a:t>computacionalmente costoso</a:t>
            </a:r>
            <a:r>
              <a:rPr lang="es-419" sz="1800">
                <a:solidFill>
                  <a:srgbClr val="F1C232"/>
                </a:solidFill>
              </a:rPr>
              <a:t>)</a:t>
            </a:r>
            <a:endParaRPr sz="1800">
              <a:solidFill>
                <a:srgbClr val="F1C232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-419" sz="2000">
                <a:solidFill>
                  <a:srgbClr val="FFFFFF"/>
                </a:solidFill>
              </a:rPr>
              <a:t>Valores típicos para el tamaño del batch:</a:t>
            </a:r>
            <a:endParaRPr sz="2000"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32 ~ 256 instancias</a:t>
            </a:r>
            <a:endParaRPr sz="1800">
              <a:solidFill>
                <a:srgbClr val="FFFFFF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-419" sz="2000">
                <a:solidFill>
                  <a:srgbClr val="FFFFFF"/>
                </a:solidFill>
              </a:rPr>
              <a:t>Para calcular el costo de un </a:t>
            </a:r>
            <a:r>
              <a:rPr i="1" lang="es-419" sz="2000">
                <a:solidFill>
                  <a:srgbClr val="FFFFFF"/>
                </a:solidFill>
              </a:rPr>
              <a:t>batch, </a:t>
            </a:r>
            <a:r>
              <a:rPr lang="es-419" sz="2000">
                <a:solidFill>
                  <a:srgbClr val="FFFFFF"/>
                </a:solidFill>
              </a:rPr>
              <a:t>se utiliza la media de los costos de cada dato dentro del </a:t>
            </a:r>
            <a:r>
              <a:rPr i="1" lang="es-419" sz="2000">
                <a:solidFill>
                  <a:srgbClr val="FFFFFF"/>
                </a:solidFill>
              </a:rPr>
              <a:t>batch</a:t>
            </a:r>
            <a:r>
              <a:rPr lang="es-419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11700" y="1267575"/>
            <a:ext cx="8520600" cy="370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34"/>
          <p:cNvSpPr/>
          <p:nvPr/>
        </p:nvSpPr>
        <p:spPr>
          <a:xfrm>
            <a:off x="2658800" y="2275747"/>
            <a:ext cx="819300" cy="37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891938" y="1426650"/>
            <a:ext cx="1114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DATASET</a:t>
            </a:r>
            <a:endParaRPr b="1"/>
          </a:p>
        </p:txBody>
      </p:sp>
      <p:sp>
        <p:nvSpPr>
          <p:cNvPr id="231" name="Google Shape;231;p34"/>
          <p:cNvSpPr txBox="1"/>
          <p:nvPr/>
        </p:nvSpPr>
        <p:spPr>
          <a:xfrm>
            <a:off x="2558825" y="1501950"/>
            <a:ext cx="1114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separar el </a:t>
            </a:r>
            <a:r>
              <a:rPr b="1" i="1" lang="es-419"/>
              <a:t>dataset</a:t>
            </a:r>
            <a:r>
              <a:rPr b="1" lang="es-419"/>
              <a:t> por </a:t>
            </a:r>
            <a:r>
              <a:rPr b="1" i="1" lang="es-419"/>
              <a:t>batch</a:t>
            </a:r>
            <a:endParaRPr b="1" i="1"/>
          </a:p>
        </p:txBody>
      </p:sp>
      <p:sp>
        <p:nvSpPr>
          <p:cNvPr id="232" name="Google Shape;232;p34"/>
          <p:cNvSpPr/>
          <p:nvPr/>
        </p:nvSpPr>
        <p:spPr>
          <a:xfrm>
            <a:off x="2316500" y="3716138"/>
            <a:ext cx="1228800" cy="88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CNN</a:t>
            </a:r>
            <a:endParaRPr b="1"/>
          </a:p>
        </p:txBody>
      </p:sp>
      <p:graphicFrame>
        <p:nvGraphicFramePr>
          <p:cNvPr id="233" name="Google Shape;233;p34"/>
          <p:cNvGraphicFramePr/>
          <p:nvPr/>
        </p:nvGraphicFramePr>
        <p:xfrm>
          <a:off x="4117800" y="36030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{E6C1C9A8-FF85-4CD5-AB02-0E5D78CADB53}</a:tableStyleId>
              </a:tblPr>
              <a:tblGrid>
                <a:gridCol w="409650"/>
                <a:gridCol w="409650"/>
              </a:tblGrid>
              <a:tr h="29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7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9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3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7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6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34" name="Google Shape;234;p34"/>
          <p:cNvSpPr txBox="1"/>
          <p:nvPr/>
        </p:nvSpPr>
        <p:spPr>
          <a:xfrm>
            <a:off x="4147763" y="3218800"/>
            <a:ext cx="1114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output</a:t>
            </a:r>
            <a:endParaRPr b="1"/>
          </a:p>
        </p:txBody>
      </p:sp>
      <p:sp>
        <p:nvSpPr>
          <p:cNvPr id="235" name="Google Shape;235;p34"/>
          <p:cNvSpPr/>
          <p:nvPr/>
        </p:nvSpPr>
        <p:spPr>
          <a:xfrm flipH="1">
            <a:off x="3660100" y="4061375"/>
            <a:ext cx="342900" cy="28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6532650" y="3776075"/>
            <a:ext cx="1649100" cy="88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Calcular el error medio del </a:t>
            </a:r>
            <a:r>
              <a:rPr b="1" i="1" lang="es-419"/>
              <a:t>batch</a:t>
            </a:r>
            <a:endParaRPr b="1" i="1"/>
          </a:p>
        </p:txBody>
      </p:sp>
      <p:graphicFrame>
        <p:nvGraphicFramePr>
          <p:cNvPr id="237" name="Google Shape;237;p34"/>
          <p:cNvGraphicFramePr/>
          <p:nvPr/>
        </p:nvGraphicFramePr>
        <p:xfrm>
          <a:off x="5051888" y="35946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{E6C1C9A8-FF85-4CD5-AB02-0E5D78CADB53}</a:tableStyleId>
              </a:tblPr>
              <a:tblGrid>
                <a:gridCol w="409650"/>
                <a:gridCol w="409650"/>
              </a:tblGrid>
              <a:tr h="35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1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1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2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3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1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5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38" name="Google Shape;238;p34"/>
          <p:cNvSpPr txBox="1"/>
          <p:nvPr/>
        </p:nvSpPr>
        <p:spPr>
          <a:xfrm>
            <a:off x="5096113" y="3218800"/>
            <a:ext cx="1114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label</a:t>
            </a:r>
            <a:endParaRPr b="1"/>
          </a:p>
        </p:txBody>
      </p:sp>
      <p:sp>
        <p:nvSpPr>
          <p:cNvPr id="239" name="Google Shape;239;p34"/>
          <p:cNvSpPr/>
          <p:nvPr/>
        </p:nvSpPr>
        <p:spPr>
          <a:xfrm flipH="1">
            <a:off x="6045300" y="4061375"/>
            <a:ext cx="342900" cy="28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3863825" y="1660800"/>
            <a:ext cx="981900" cy="1448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4986450" y="1660800"/>
            <a:ext cx="981900" cy="1448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6149325" y="1660800"/>
            <a:ext cx="981900" cy="1448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7581000" y="1618813"/>
            <a:ext cx="981900" cy="1448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550" y="1846400"/>
            <a:ext cx="2021549" cy="8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b="75328" l="0" r="79292" t="0"/>
          <a:stretch/>
        </p:blipFill>
        <p:spPr>
          <a:xfrm>
            <a:off x="3965388" y="1762874"/>
            <a:ext cx="778784" cy="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72201" l="19901" r="59390" t="0"/>
          <a:stretch/>
        </p:blipFill>
        <p:spPr>
          <a:xfrm>
            <a:off x="3962400" y="2198175"/>
            <a:ext cx="778775" cy="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74114" l="40273" r="40056" t="0"/>
          <a:stretch/>
        </p:blipFill>
        <p:spPr>
          <a:xfrm>
            <a:off x="3999249" y="2633475"/>
            <a:ext cx="705071" cy="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b="76697" l="60077" r="19214" t="0"/>
          <a:stretch/>
        </p:blipFill>
        <p:spPr>
          <a:xfrm>
            <a:off x="5034499" y="1762875"/>
            <a:ext cx="824509" cy="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 b="74675" l="80222" r="0" t="0"/>
          <a:stretch/>
        </p:blipFill>
        <p:spPr>
          <a:xfrm>
            <a:off x="5032997" y="2185075"/>
            <a:ext cx="824500" cy="42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49148" l="0" r="79292" t="26309"/>
          <a:stretch/>
        </p:blipFill>
        <p:spPr>
          <a:xfrm>
            <a:off x="5014575" y="2659018"/>
            <a:ext cx="824500" cy="39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 b="25064" l="29942" r="49349" t="49797"/>
          <a:stretch/>
        </p:blipFill>
        <p:spPr>
          <a:xfrm>
            <a:off x="6210625" y="1762875"/>
            <a:ext cx="869672" cy="4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10363" r="69696" t="74748"/>
          <a:stretch/>
        </p:blipFill>
        <p:spPr>
          <a:xfrm>
            <a:off x="6213624" y="2188767"/>
            <a:ext cx="819300" cy="41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/>
          </a:blip>
          <a:srcRect b="0" l="81218" r="0" t="74949"/>
          <a:stretch/>
        </p:blipFill>
        <p:spPr>
          <a:xfrm>
            <a:off x="6250475" y="2623370"/>
            <a:ext cx="778775" cy="42018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7163063" y="2026675"/>
            <a:ext cx="386100" cy="4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...</a:t>
            </a:r>
            <a:endParaRPr b="1"/>
          </a:p>
        </p:txBody>
      </p:sp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b="0" l="90438" r="0" t="75817"/>
          <a:stretch/>
        </p:blipFill>
        <p:spPr>
          <a:xfrm>
            <a:off x="7685899" y="1702875"/>
            <a:ext cx="386100" cy="39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3">
            <a:alphaModFix/>
          </a:blip>
          <a:srcRect b="0" l="40270" r="49556" t="75539"/>
          <a:stretch/>
        </p:blipFill>
        <p:spPr>
          <a:xfrm>
            <a:off x="8112250" y="1712617"/>
            <a:ext cx="386100" cy="375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25348" l="30400" r="60295" t="50406"/>
          <a:stretch/>
        </p:blipFill>
        <p:spPr>
          <a:xfrm>
            <a:off x="7679325" y="2139663"/>
            <a:ext cx="386100" cy="40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49131" l="70574" r="19463" t="24552"/>
          <a:stretch/>
        </p:blipFill>
        <p:spPr>
          <a:xfrm>
            <a:off x="8112250" y="2136875"/>
            <a:ext cx="386100" cy="41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3">
            <a:alphaModFix/>
          </a:blip>
          <a:srcRect b="24277" l="50625" r="39808" t="51577"/>
          <a:stretch/>
        </p:blipFill>
        <p:spPr>
          <a:xfrm>
            <a:off x="7669713" y="2588475"/>
            <a:ext cx="418464" cy="4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25573" l="0" r="89389" t="50617"/>
          <a:stretch/>
        </p:blipFill>
        <p:spPr>
          <a:xfrm>
            <a:off x="8112250" y="2598208"/>
            <a:ext cx="386100" cy="35044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3796650" y="1267575"/>
            <a:ext cx="4947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   batch 1          </a:t>
            </a:r>
            <a:r>
              <a:rPr b="1" lang="es-419"/>
              <a:t>batch 2            batch 3               batch </a:t>
            </a:r>
            <a:r>
              <a:rPr b="1" i="1" lang="es-419"/>
              <a:t>n</a:t>
            </a:r>
            <a:endParaRPr b="1" i="1"/>
          </a:p>
        </p:txBody>
      </p:sp>
      <p:sp>
        <p:nvSpPr>
          <p:cNvPr id="262" name="Google Shape;262;p34"/>
          <p:cNvSpPr/>
          <p:nvPr/>
        </p:nvSpPr>
        <p:spPr>
          <a:xfrm>
            <a:off x="721375" y="3320975"/>
            <a:ext cx="981900" cy="1448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b="75328" l="0" r="79292" t="0"/>
          <a:stretch/>
        </p:blipFill>
        <p:spPr>
          <a:xfrm>
            <a:off x="822938" y="3423049"/>
            <a:ext cx="778784" cy="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/>
          </a:blip>
          <a:srcRect b="72201" l="19901" r="59390" t="0"/>
          <a:stretch/>
        </p:blipFill>
        <p:spPr>
          <a:xfrm>
            <a:off x="819950" y="3858350"/>
            <a:ext cx="778775" cy="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74114" l="40273" r="40056" t="0"/>
          <a:stretch/>
        </p:blipFill>
        <p:spPr>
          <a:xfrm>
            <a:off x="856799" y="4293650"/>
            <a:ext cx="705071" cy="3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/>
          <p:nvPr/>
        </p:nvSpPr>
        <p:spPr>
          <a:xfrm flipH="1">
            <a:off x="1838438" y="3987575"/>
            <a:ext cx="342900" cy="28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División en </a:t>
            </a:r>
            <a:r>
              <a:rPr i="1" lang="es-419"/>
              <a:t>batches</a:t>
            </a:r>
            <a:endParaRPr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Iteraciones y épocas de entrenamiento</a:t>
            </a:r>
            <a:endParaRPr i="1"/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lang="es-419" sz="2200">
                <a:solidFill>
                  <a:srgbClr val="FFFFFF"/>
                </a:solidFill>
              </a:rPr>
              <a:t>Iteración:</a:t>
            </a:r>
            <a:endParaRPr sz="2200">
              <a:solidFill>
                <a:srgbClr val="FFFFFF"/>
              </a:solidFill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○"/>
            </a:pPr>
            <a:r>
              <a:rPr lang="es-419" sz="2200">
                <a:solidFill>
                  <a:srgbClr val="FFFFFF"/>
                </a:solidFill>
              </a:rPr>
              <a:t>Un ajuste de pesos (normalmente en el fin de un </a:t>
            </a:r>
            <a:r>
              <a:rPr i="1" lang="es-419" sz="2200">
                <a:solidFill>
                  <a:srgbClr val="FFFFFF"/>
                </a:solidFill>
              </a:rPr>
              <a:t>batch</a:t>
            </a:r>
            <a:r>
              <a:rPr lang="es-419" sz="2200">
                <a:solidFill>
                  <a:srgbClr val="FFFFFF"/>
                </a:solidFill>
              </a:rPr>
              <a:t>)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É</a:t>
            </a:r>
            <a:r>
              <a:rPr lang="es-419" sz="2200">
                <a:solidFill>
                  <a:srgbClr val="FFFFFF"/>
                </a:solidFill>
              </a:rPr>
              <a:t>poca:</a:t>
            </a:r>
            <a:endParaRPr sz="2200">
              <a:solidFill>
                <a:srgbClr val="FFFFFF"/>
              </a:solidFill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○"/>
            </a:pPr>
            <a:r>
              <a:rPr lang="es-419" sz="2200">
                <a:solidFill>
                  <a:srgbClr val="FFFFFF"/>
                </a:solidFill>
              </a:rPr>
              <a:t>Un ciclo completo en el conjunto de entrenamiento (todos los </a:t>
            </a:r>
            <a:r>
              <a:rPr i="1" lang="es-419" sz="2200">
                <a:solidFill>
                  <a:srgbClr val="FFFFFF"/>
                </a:solidFill>
              </a:rPr>
              <a:t>batches</a:t>
            </a:r>
            <a:r>
              <a:rPr lang="es-419" sz="2200">
                <a:solidFill>
                  <a:srgbClr val="FFFFFF"/>
                </a:solidFill>
              </a:rPr>
              <a:t>)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Evaluando modelos</a:t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Conjuntos de entrenamiento, validación y prueba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Hold-Out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K-fold Cross validation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Métricas de evaluación: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Matriz de confusión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i="1" lang="es-419">
                <a:solidFill>
                  <a:srgbClr val="FFFFFF"/>
                </a:solidFill>
              </a:rPr>
              <a:t>True Positive, True Negative, False Positive, False Negative </a:t>
            </a:r>
            <a:endParaRPr i="1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Exactitud, especificidad, sensibilidad.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Evaluación visual: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Comportamiento de las curvas de error y costo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Hold-out </a:t>
            </a:r>
            <a:endParaRPr/>
          </a:p>
        </p:txBody>
      </p:sp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-419">
                <a:solidFill>
                  <a:srgbClr val="FFFFFF"/>
                </a:solidFill>
              </a:rPr>
              <a:t>Consiste en separar los datos en tres conjuntos exclusivos: entrenamiento. validación y pruebas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-419">
                <a:solidFill>
                  <a:srgbClr val="FFFFFF"/>
                </a:solidFill>
              </a:rPr>
              <a:t>Sigue una proporción, como  por ejemplo 60%/20%/20%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86" name="Google Shape;286;p37"/>
          <p:cNvGraphicFramePr/>
          <p:nvPr/>
        </p:nvGraphicFramePr>
        <p:xfrm>
          <a:off x="1009600" y="286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{E6C1C9A8-FF85-4CD5-AB02-0E5D78CADB53}</a:tableStyleId>
              </a:tblPr>
              <a:tblGrid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1</a:t>
                      </a:r>
                      <a:r>
                        <a:rPr lang="es-419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87" name="Google Shape;287;p37"/>
          <p:cNvGraphicFramePr/>
          <p:nvPr/>
        </p:nvGraphicFramePr>
        <p:xfrm>
          <a:off x="1009600" y="378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{E6C1C9A8-FF85-4CD5-AB02-0E5D78CADB53}</a:tableStyleId>
              </a:tblPr>
              <a:tblGrid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88" name="Google Shape;288;p37"/>
          <p:cNvSpPr txBox="1"/>
          <p:nvPr/>
        </p:nvSpPr>
        <p:spPr>
          <a:xfrm>
            <a:off x="957300" y="2552900"/>
            <a:ext cx="64104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paso 1.  </a:t>
            </a:r>
            <a:r>
              <a:rPr lang="es-419">
                <a:solidFill>
                  <a:srgbClr val="FFFFFF"/>
                </a:solidFill>
              </a:rPr>
              <a:t>ejemplo de un </a:t>
            </a:r>
            <a:r>
              <a:rPr i="1" lang="es-419">
                <a:solidFill>
                  <a:srgbClr val="FFFFFF"/>
                </a:solidFill>
              </a:rPr>
              <a:t>dataset  con 10 muestras.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957300" y="3391100"/>
            <a:ext cx="80010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paso 2. </a:t>
            </a:r>
            <a:r>
              <a:rPr lang="es-419">
                <a:solidFill>
                  <a:srgbClr val="FFFFFF"/>
                </a:solidFill>
              </a:rPr>
              <a:t>usar 20% para el conjunto de test y validación, el resto para el entrenamiento del modelo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290" name="Google Shape;290;p37"/>
          <p:cNvSpPr/>
          <p:nvPr/>
        </p:nvSpPr>
        <p:spPr>
          <a:xfrm rot="5404541">
            <a:off x="1536752" y="3694175"/>
            <a:ext cx="227100" cy="12813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1" name="Google Shape;291;p37"/>
          <p:cNvSpPr/>
          <p:nvPr/>
        </p:nvSpPr>
        <p:spPr>
          <a:xfrm rot="5404541">
            <a:off x="2877450" y="3739475"/>
            <a:ext cx="227100" cy="11907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2" name="Google Shape;292;p37"/>
          <p:cNvSpPr/>
          <p:nvPr/>
        </p:nvSpPr>
        <p:spPr>
          <a:xfrm rot="5404030">
            <a:off x="5496697" y="2415575"/>
            <a:ext cx="255900" cy="38673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3" name="Google Shape;293;p37"/>
          <p:cNvSpPr txBox="1"/>
          <p:nvPr/>
        </p:nvSpPr>
        <p:spPr>
          <a:xfrm>
            <a:off x="1224000" y="4419875"/>
            <a:ext cx="7277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  </a:t>
            </a:r>
            <a:r>
              <a:rPr lang="es-419" sz="1800">
                <a:solidFill>
                  <a:schemeClr val="dk1"/>
                </a:solidFill>
              </a:rPr>
              <a:t>test           validación                      entrenamiento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K-fold Cross Validation</a:t>
            </a:r>
            <a:endParaRPr/>
          </a:p>
        </p:txBody>
      </p:sp>
      <p:sp>
        <p:nvSpPr>
          <p:cNvPr id="299" name="Google Shape;299;p38"/>
          <p:cNvSpPr txBox="1"/>
          <p:nvPr>
            <p:ph idx="1" type="body"/>
          </p:nvPr>
        </p:nvSpPr>
        <p:spPr>
          <a:xfrm>
            <a:off x="311700" y="1152475"/>
            <a:ext cx="545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-419">
                <a:solidFill>
                  <a:srgbClr val="FFFFFF"/>
                </a:solidFill>
              </a:rPr>
              <a:t>Consiste en crear K particiones de entrenamiento/test, para obtener un análisis estadístico más relevante del error.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Poco usada en Deep Learning por ser computacionalmente costoso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La práctica se está tornando más común con el avance del poder computacional.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13479" l="0" r="13666" t="0"/>
          <a:stretch/>
        </p:blipFill>
        <p:spPr>
          <a:xfrm>
            <a:off x="6306700" y="1406373"/>
            <a:ext cx="2265926" cy="325432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/>
          <p:nvPr/>
        </p:nvSpPr>
        <p:spPr>
          <a:xfrm>
            <a:off x="6271175" y="1718100"/>
            <a:ext cx="120900" cy="362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2" name="Google Shape;302;p38"/>
          <p:cNvSpPr txBox="1"/>
          <p:nvPr/>
        </p:nvSpPr>
        <p:spPr>
          <a:xfrm rot="-5400000">
            <a:off x="4855000" y="910500"/>
            <a:ext cx="2397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</a:rPr>
              <a:t>dataset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6443425" y="948600"/>
            <a:ext cx="212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10-fold cross validation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-419">
                <a:solidFill>
                  <a:srgbClr val="FFFFFF"/>
                </a:solidFill>
              </a:rPr>
              <a:t>Matriz de confusión: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Tabla donde un eje representa la clase real y el otro representa las clases predichas por el clasificador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9" name="Google Shape;30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Métodos de evaluación para clasificación</a:t>
            </a:r>
            <a:endParaRPr/>
          </a:p>
        </p:txBody>
      </p:sp>
      <p:graphicFrame>
        <p:nvGraphicFramePr>
          <p:cNvPr id="310" name="Google Shape;310;p39"/>
          <p:cNvGraphicFramePr/>
          <p:nvPr/>
        </p:nvGraphicFramePr>
        <p:xfrm>
          <a:off x="1443225" y="291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{E6C1C9A8-FF85-4CD5-AB02-0E5D78CADB53}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Perro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Gato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Caballo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Perro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Gato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Caballo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24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1" name="Google Shape;311;p39"/>
          <p:cNvSpPr txBox="1"/>
          <p:nvPr/>
        </p:nvSpPr>
        <p:spPr>
          <a:xfrm>
            <a:off x="2071300" y="2564725"/>
            <a:ext cx="45321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Clase Real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Google Shape;312;p39"/>
          <p:cNvSpPr txBox="1"/>
          <p:nvPr/>
        </p:nvSpPr>
        <p:spPr>
          <a:xfrm rot="-5400000">
            <a:off x="406700" y="3601400"/>
            <a:ext cx="14649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Clase Predicha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Métricas de evaluación</a:t>
            </a:r>
            <a:endParaRPr/>
          </a:p>
        </p:txBody>
      </p:sp>
      <p:sp>
        <p:nvSpPr>
          <p:cNvPr id="318" name="Google Shape;31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i="1" lang="es-419">
                <a:solidFill>
                  <a:srgbClr val="FFFFFF"/>
                </a:solidFill>
              </a:rPr>
              <a:t>True positive (TP)</a:t>
            </a:r>
            <a:r>
              <a:rPr lang="es-419">
                <a:solidFill>
                  <a:srgbClr val="FFFFFF"/>
                </a:solidFill>
              </a:rPr>
              <a:t>, o verdadero positivo: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Cuando el clasificador acierta la clase del objeto.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i="1" lang="es-419">
                <a:solidFill>
                  <a:srgbClr val="FFFFFF"/>
                </a:solidFill>
              </a:rPr>
              <a:t>True negative (TN)</a:t>
            </a:r>
            <a:r>
              <a:rPr lang="es-419">
                <a:solidFill>
                  <a:srgbClr val="FFFFFF"/>
                </a:solidFill>
              </a:rPr>
              <a:t>, o verdadero negativo: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Cuando el clasificador predice correctamente la clase negativa.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i="1" lang="es-419">
                <a:solidFill>
                  <a:srgbClr val="FFFFFF"/>
                </a:solidFill>
              </a:rPr>
              <a:t>False positive (FP),</a:t>
            </a:r>
            <a:r>
              <a:rPr lang="es-419">
                <a:solidFill>
                  <a:srgbClr val="FFFFFF"/>
                </a:solidFill>
              </a:rPr>
              <a:t> o falso positivo: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chemeClr val="dk1"/>
                </a:solidFill>
              </a:rPr>
              <a:t>Cuando el clasificador predice incorrectamente la clase positiva (falsa alarma)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i="1" lang="es-419">
                <a:solidFill>
                  <a:srgbClr val="FFFFFF"/>
                </a:solidFill>
              </a:rPr>
              <a:t>False negative (FN),</a:t>
            </a:r>
            <a:r>
              <a:rPr lang="es-419">
                <a:solidFill>
                  <a:srgbClr val="FFFFFF"/>
                </a:solidFill>
              </a:rPr>
              <a:t> o falso negativo: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chemeClr val="dk1"/>
                </a:solidFill>
              </a:rPr>
              <a:t>Cuando el clasificador predice incorrectamente la clase negativa.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Obs: es necesario dividir el problema en varios problemas de clasificación binaria. 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319" name="Google Shape;319;p40"/>
          <p:cNvGraphicFramePr/>
          <p:nvPr/>
        </p:nvGraphicFramePr>
        <p:xfrm>
          <a:off x="6602650" y="12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{E6C1C9A8-FF85-4CD5-AB02-0E5D78CADB53}</a:tableStyleId>
              </a:tblPr>
              <a:tblGrid>
                <a:gridCol w="746025"/>
                <a:gridCol w="746025"/>
                <a:gridCol w="746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Perro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No Perro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Perro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TP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FP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No Perro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FN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TN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0" name="Google Shape;320;p40"/>
          <p:cNvSpPr txBox="1"/>
          <p:nvPr/>
        </p:nvSpPr>
        <p:spPr>
          <a:xfrm>
            <a:off x="5335400" y="871375"/>
            <a:ext cx="45321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Clase Real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1" name="Google Shape;321;p40"/>
          <p:cNvSpPr txBox="1"/>
          <p:nvPr/>
        </p:nvSpPr>
        <p:spPr>
          <a:xfrm rot="-5400000">
            <a:off x="5664500" y="1696400"/>
            <a:ext cx="14649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Clase Predicha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Métricas de evaluación</a:t>
            </a:r>
            <a:endParaRPr/>
          </a:p>
        </p:txBody>
      </p:sp>
      <p:sp>
        <p:nvSpPr>
          <p:cNvPr id="327" name="Google Shape;32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Accuracy: TP + TN / TP + TN + FP + FN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No es una buena métrica para datasets desbalanceados.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Sensibilidad:  TP / TP + FN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Especificidad: TN / TN + FP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El producto de la sensibilidad por la especificidad es una buena métrica de evaluación para datasets desbalanceados.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328" name="Google Shape;328;p41"/>
          <p:cNvGraphicFramePr/>
          <p:nvPr/>
        </p:nvGraphicFramePr>
        <p:xfrm>
          <a:off x="6374050" y="12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{E6C1C9A8-FF85-4CD5-AB02-0E5D78CADB53}</a:tableStyleId>
              </a:tblPr>
              <a:tblGrid>
                <a:gridCol w="746025"/>
                <a:gridCol w="746025"/>
                <a:gridCol w="746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Perro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No Perro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Perro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TP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FP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No Perro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FN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FFFFF"/>
                          </a:solidFill>
                        </a:rPr>
                        <a:t>TN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9" name="Google Shape;329;p41"/>
          <p:cNvSpPr txBox="1"/>
          <p:nvPr/>
        </p:nvSpPr>
        <p:spPr>
          <a:xfrm>
            <a:off x="5106800" y="871375"/>
            <a:ext cx="45321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Clase Real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0" name="Google Shape;330;p41"/>
          <p:cNvSpPr txBox="1"/>
          <p:nvPr/>
        </p:nvSpPr>
        <p:spPr>
          <a:xfrm rot="-5400000">
            <a:off x="5435900" y="1696400"/>
            <a:ext cx="14649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Clase Predicha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r>
              <a:rPr lang="es-419"/>
              <a:t> - Redes Neuronales Convolucionales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Originalmente desenvueltas para tareas de visión</a:t>
            </a:r>
            <a:endParaRPr sz="22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Datos de entrada com </a:t>
            </a:r>
            <a:r>
              <a:rPr b="1" i="1" lang="es-419" sz="1800">
                <a:solidFill>
                  <a:srgbClr val="F1C232"/>
                </a:solidFill>
              </a:rPr>
              <a:t>n</a:t>
            </a:r>
            <a:r>
              <a:rPr b="1" lang="es-419" sz="1800">
                <a:solidFill>
                  <a:srgbClr val="F1C232"/>
                </a:solidFill>
              </a:rPr>
              <a:t> dimensiones</a:t>
            </a:r>
            <a:endParaRPr b="1" sz="1800">
              <a:solidFill>
                <a:srgbClr val="F1C232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En caso de imágenes (</a:t>
            </a:r>
            <a:r>
              <a:rPr b="1" lang="es-419" sz="1800">
                <a:solidFill>
                  <a:srgbClr val="F1C232"/>
                </a:solidFill>
              </a:rPr>
              <a:t>altura</a:t>
            </a:r>
            <a:r>
              <a:rPr lang="es-419" sz="1800">
                <a:solidFill>
                  <a:srgbClr val="F1C232"/>
                </a:solidFill>
              </a:rPr>
              <a:t>, </a:t>
            </a:r>
            <a:r>
              <a:rPr b="1" lang="es-419" sz="1800">
                <a:solidFill>
                  <a:srgbClr val="F1C232"/>
                </a:solidFill>
              </a:rPr>
              <a:t>ancho</a:t>
            </a:r>
            <a:r>
              <a:rPr lang="es-419" sz="1800">
                <a:solidFill>
                  <a:srgbClr val="F1C232"/>
                </a:solidFill>
              </a:rPr>
              <a:t>, </a:t>
            </a:r>
            <a:r>
              <a:rPr b="1" lang="es-419" sz="1800">
                <a:solidFill>
                  <a:srgbClr val="F1C232"/>
                </a:solidFill>
              </a:rPr>
              <a:t>canales</a:t>
            </a:r>
            <a:r>
              <a:rPr lang="es-419" sz="1800">
                <a:solidFill>
                  <a:srgbClr val="FFFFFF"/>
                </a:solidFill>
              </a:rPr>
              <a:t>)  </a:t>
            </a:r>
            <a:endParaRPr sz="18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También puedes ser utilizadas en contextos fuera de visión computacional</a:t>
            </a:r>
            <a:endParaRPr sz="22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Desde que los datos tengan algún tipo de relación espacial relevante.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Desbalance de clases  datasets</a:t>
            </a:r>
            <a:endParaRPr/>
          </a:p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-419">
                <a:solidFill>
                  <a:srgbClr val="FFFFFF"/>
                </a:solidFill>
              </a:rPr>
              <a:t>De manera general, clasificadores tienden a tener un mejor desempeño en </a:t>
            </a:r>
            <a:r>
              <a:rPr lang="es-419" u="sng">
                <a:solidFill>
                  <a:srgbClr val="FF9900"/>
                </a:solidFill>
              </a:rPr>
              <a:t>datasets balanceados</a:t>
            </a:r>
            <a:r>
              <a:rPr lang="es-419">
                <a:solidFill>
                  <a:srgbClr val="FFFFFF"/>
                </a:solidFill>
              </a:rPr>
              <a:t>, es decir, que tengan aproximadamente la misma cantidad de imágenes por clase (</a:t>
            </a:r>
            <a:r>
              <a:rPr i="1" lang="es-419">
                <a:solidFill>
                  <a:srgbClr val="FF9900"/>
                </a:solidFill>
              </a:rPr>
              <a:t>deep learning </a:t>
            </a:r>
            <a:r>
              <a:rPr lang="es-419">
                <a:solidFill>
                  <a:srgbClr val="FF9900"/>
                </a:solidFill>
              </a:rPr>
              <a:t>y sensible al desbalance</a:t>
            </a:r>
            <a:r>
              <a:rPr lang="es-419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Datasets desbalanceados crearán problemas en el aprendizaje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El clasificador tiende para la clase de la mayoría por ser más ‘ventajoso’.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Estrategias para balancear los dados: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balancear por la clase de la minoría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generar nuevos datos de las clases </a:t>
            </a:r>
            <a:r>
              <a:rPr lang="es-419">
                <a:solidFill>
                  <a:srgbClr val="FFFFFF"/>
                </a:solidFill>
              </a:rPr>
              <a:t>minoritarias</a:t>
            </a:r>
            <a:r>
              <a:rPr lang="es-419">
                <a:solidFill>
                  <a:srgbClr val="FFFFFF"/>
                </a:solidFill>
              </a:rPr>
              <a:t> a partir de los datos existentes (</a:t>
            </a:r>
            <a:r>
              <a:rPr i="1" lang="es-419">
                <a:solidFill>
                  <a:srgbClr val="FFFFFF"/>
                </a:solidFill>
              </a:rPr>
              <a:t>data augmentation</a:t>
            </a:r>
            <a:r>
              <a:rPr lang="es-419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algoritmos de cascada (clase mayoritaria contra todas las otras clases)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penalización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Data Augmentation</a:t>
            </a:r>
            <a:endParaRPr i="1"/>
          </a:p>
        </p:txBody>
      </p:sp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311700" y="1152475"/>
            <a:ext cx="8520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-419">
                <a:solidFill>
                  <a:srgbClr val="FFFFFF"/>
                </a:solidFill>
              </a:rPr>
              <a:t>Consiste en generar nuevos datos a partir de datos preexistentes, adicionando: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ruído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rotación en los ejes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zoom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cambio de canales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etc…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u="sng">
                <a:solidFill>
                  <a:srgbClr val="FF9900"/>
                </a:solidFill>
              </a:rPr>
              <a:t>Importante: la transformación debe</a:t>
            </a:r>
            <a:endParaRPr u="sng">
              <a:solidFill>
                <a:srgbClr val="FF99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u="sng">
                <a:solidFill>
                  <a:srgbClr val="FF9900"/>
                </a:solidFill>
              </a:rPr>
              <a:t>preservar la clase de la imagen</a:t>
            </a:r>
            <a:endParaRPr u="sng">
              <a:solidFill>
                <a:srgbClr val="FF9900"/>
              </a:solidFill>
            </a:endParaRPr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00009"/>
            <a:ext cx="4096424" cy="282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Evaluación de los modelos de forma visual</a:t>
            </a:r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-419">
                <a:solidFill>
                  <a:srgbClr val="FFFFFF"/>
                </a:solidFill>
              </a:rPr>
              <a:t>Una de las maneras de evaluar el modelo, es mirando las curvas de aprendizaje a lo largo del entrenamiento.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Estas curvas sirven para diagnosticar problemas con el modelo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También sirven para determinar si el modelo ya convi o modelo já convergió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b="16938" l="0" r="50295" t="13895"/>
          <a:stretch/>
        </p:blipFill>
        <p:spPr>
          <a:xfrm>
            <a:off x="3594845" y="3000475"/>
            <a:ext cx="2645705" cy="20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 rotWithShape="1">
          <a:blip r:embed="rId3">
            <a:alphaModFix/>
          </a:blip>
          <a:srcRect b="16938" l="51026" r="0" t="13895"/>
          <a:stretch/>
        </p:blipFill>
        <p:spPr>
          <a:xfrm>
            <a:off x="6225400" y="3000480"/>
            <a:ext cx="2606899" cy="207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Overfitting y Underfitting</a:t>
            </a:r>
            <a:endParaRPr i="1"/>
          </a:p>
        </p:txBody>
      </p:sp>
      <p:sp>
        <p:nvSpPr>
          <p:cNvPr id="357" name="Google Shape;35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Uno de los problemas fácilmente identificables a través de las curvas de aprendizaje es el </a:t>
            </a:r>
            <a:r>
              <a:rPr i="1" lang="es-419">
                <a:solidFill>
                  <a:srgbClr val="FFFFFF"/>
                </a:solidFill>
              </a:rPr>
              <a:t>overfitting</a:t>
            </a:r>
            <a:endParaRPr i="1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Ocurre cuando el modelo aprende el conjunto de entrenamiento, pero no consigue generalizar para nuevos datos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Por otro lado, el </a:t>
            </a:r>
            <a:r>
              <a:rPr i="1" lang="es-419">
                <a:solidFill>
                  <a:srgbClr val="FFFFFF"/>
                </a:solidFill>
              </a:rPr>
              <a:t>underfitting</a:t>
            </a:r>
            <a:r>
              <a:rPr lang="es-419">
                <a:solidFill>
                  <a:srgbClr val="FFFFFF"/>
                </a:solidFill>
              </a:rPr>
              <a:t> ocurre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cuando el modelo falla en aprender el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conjunto de entrenamiento de forma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FFFFFF"/>
                </a:solidFill>
              </a:rPr>
              <a:t>satisfactoria.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 b="18528" l="7777" r="18983" t="12921"/>
          <a:stretch/>
        </p:blipFill>
        <p:spPr>
          <a:xfrm>
            <a:off x="5042025" y="2764750"/>
            <a:ext cx="3715174" cy="2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5"/>
          <p:cNvSpPr/>
          <p:nvPr/>
        </p:nvSpPr>
        <p:spPr>
          <a:xfrm>
            <a:off x="5316455" y="4249039"/>
            <a:ext cx="709500" cy="19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5"/>
          <p:cNvSpPr/>
          <p:nvPr/>
        </p:nvSpPr>
        <p:spPr>
          <a:xfrm>
            <a:off x="6887925" y="2897250"/>
            <a:ext cx="1101600" cy="46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5"/>
          <p:cNvSpPr/>
          <p:nvPr/>
        </p:nvSpPr>
        <p:spPr>
          <a:xfrm>
            <a:off x="6981645" y="3027552"/>
            <a:ext cx="307800" cy="3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6981645" y="3250714"/>
            <a:ext cx="307800" cy="3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7336446" y="2831614"/>
            <a:ext cx="790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validation</a:t>
            </a:r>
            <a:endParaRPr sz="1000"/>
          </a:p>
        </p:txBody>
      </p:sp>
      <p:sp>
        <p:nvSpPr>
          <p:cNvPr id="364" name="Google Shape;364;p45"/>
          <p:cNvSpPr txBox="1"/>
          <p:nvPr/>
        </p:nvSpPr>
        <p:spPr>
          <a:xfrm>
            <a:off x="7336446" y="3062473"/>
            <a:ext cx="709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train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250" y="1115900"/>
            <a:ext cx="5273500" cy="18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Overfitting</a:t>
            </a:r>
            <a:r>
              <a:rPr lang="es-419"/>
              <a:t> e </a:t>
            </a:r>
            <a:r>
              <a:rPr i="1" lang="es-419"/>
              <a:t>Underfitting</a:t>
            </a:r>
            <a:endParaRPr i="1"/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263" y="3069900"/>
            <a:ext cx="5273468" cy="18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6"/>
          <p:cNvSpPr txBox="1"/>
          <p:nvPr/>
        </p:nvSpPr>
        <p:spPr>
          <a:xfrm>
            <a:off x="274050" y="1405325"/>
            <a:ext cx="24753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Problema de Clasificación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Problema de Regresión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3" name="Google Shape;373;p46"/>
          <p:cNvSpPr/>
          <p:nvPr/>
        </p:nvSpPr>
        <p:spPr>
          <a:xfrm>
            <a:off x="2775525" y="1618325"/>
            <a:ext cx="555000" cy="35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6"/>
          <p:cNvSpPr/>
          <p:nvPr/>
        </p:nvSpPr>
        <p:spPr>
          <a:xfrm>
            <a:off x="2775525" y="3751925"/>
            <a:ext cx="555000" cy="35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Formas de combatir el </a:t>
            </a:r>
            <a:r>
              <a:rPr i="1" lang="es-419"/>
              <a:t>overfitting </a:t>
            </a:r>
            <a:r>
              <a:rPr lang="es-419"/>
              <a:t>y</a:t>
            </a:r>
            <a:r>
              <a:rPr lang="es-419"/>
              <a:t> el </a:t>
            </a:r>
            <a:r>
              <a:rPr i="1" lang="es-419"/>
              <a:t>underfitting</a:t>
            </a:r>
            <a:endParaRPr i="1"/>
          </a:p>
        </p:txBody>
      </p:sp>
      <p:sp>
        <p:nvSpPr>
          <p:cNvPr id="380" name="Google Shape;38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i="1" lang="es-419">
                <a:solidFill>
                  <a:srgbClr val="FFFFFF"/>
                </a:solidFill>
              </a:rPr>
              <a:t>Overfitting</a:t>
            </a:r>
            <a:endParaRPr i="1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Obtenga más datos de entrenamiento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Utilice regularización (</a:t>
            </a:r>
            <a:r>
              <a:rPr i="1" lang="es-419">
                <a:solidFill>
                  <a:schemeClr val="dk1"/>
                </a:solidFill>
              </a:rPr>
              <a:t>Dropout, </a:t>
            </a:r>
            <a:r>
              <a:rPr lang="es-419">
                <a:solidFill>
                  <a:srgbClr val="FFFFFF"/>
                </a:solidFill>
              </a:rPr>
              <a:t>L1, L2, Local Response Normalization)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Pruebe otra arquitectura de red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Parada prematura </a:t>
            </a:r>
            <a:r>
              <a:rPr i="1" lang="es-419">
                <a:solidFill>
                  <a:srgbClr val="FFFFFF"/>
                </a:solidFill>
              </a:rPr>
              <a:t>(Early termination)</a:t>
            </a:r>
            <a:endParaRPr i="1"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i="1" lang="es-419">
                <a:solidFill>
                  <a:srgbClr val="FFFFFF"/>
                </a:solidFill>
              </a:rPr>
              <a:t>Underfitting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Obtenga más datos de entrenamiento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Pruebe un modelo más grande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1" name="Google Shape;3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225" y="2430125"/>
            <a:ext cx="4347125" cy="244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7"/>
          <p:cNvSpPr/>
          <p:nvPr/>
        </p:nvSpPr>
        <p:spPr>
          <a:xfrm>
            <a:off x="6534776" y="2147900"/>
            <a:ext cx="1840968" cy="1425546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Overfitting</a:t>
            </a:r>
            <a:endParaRPr i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Dropout</a:t>
            </a:r>
            <a:endParaRPr i="1"/>
          </a:p>
        </p:txBody>
      </p:sp>
      <p:sp>
        <p:nvSpPr>
          <p:cNvPr id="388" name="Google Shape;388;p48"/>
          <p:cNvSpPr txBox="1"/>
          <p:nvPr>
            <p:ph idx="1" type="body"/>
          </p:nvPr>
        </p:nvSpPr>
        <p:spPr>
          <a:xfrm>
            <a:off x="311700" y="1152475"/>
            <a:ext cx="870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Consiste en ‘desconectar’ neuronas aleatorias de la red en cada iteración, basado en una probabilidad definida por el usuário.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 </a:t>
            </a:r>
            <a:r>
              <a:rPr lang="es-419" u="sng">
                <a:solidFill>
                  <a:srgbClr val="FF9900"/>
                </a:solidFill>
              </a:rPr>
              <a:t>apenas durante el entrenamiento</a:t>
            </a:r>
            <a:endParaRPr u="sng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Fuerza a que todas las neuronas tengan una participación en el resultado final.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Previene la coadaptación de neuronas.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25" y="3197125"/>
            <a:ext cx="7174451" cy="17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Dropout</a:t>
            </a:r>
            <a:endParaRPr i="1"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798" y="1462326"/>
            <a:ext cx="3971450" cy="30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>
            <p:ph idx="1" type="body"/>
          </p:nvPr>
        </p:nvSpPr>
        <p:spPr>
          <a:xfrm>
            <a:off x="311700" y="1152475"/>
            <a:ext cx="416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-419" sz="1400">
                <a:solidFill>
                  <a:srgbClr val="FFFFFF"/>
                </a:solidFill>
              </a:rPr>
              <a:t>Generalmente utilizado en las capas totalmente conectadas.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-419" sz="1400">
                <a:solidFill>
                  <a:srgbClr val="FFFFFF"/>
                </a:solidFill>
              </a:rPr>
              <a:t>También puede ser usado en las capas de convolución para generar un tipo de ‘ruido’ en la entrada (menos común)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-419" sz="1400">
                <a:solidFill>
                  <a:srgbClr val="FFFFFF"/>
                </a:solidFill>
              </a:rPr>
              <a:t>Valores típicos de </a:t>
            </a:r>
            <a:r>
              <a:rPr i="1" lang="es-419" sz="1400">
                <a:solidFill>
                  <a:srgbClr val="FFFFFF"/>
                </a:solidFill>
              </a:rPr>
              <a:t>dropout rate</a:t>
            </a:r>
            <a:r>
              <a:rPr lang="es-419" sz="1400">
                <a:solidFill>
                  <a:srgbClr val="FFFFFF"/>
                </a:solidFill>
              </a:rPr>
              <a:t>, o probabilidad de desconectar neuronas</a:t>
            </a:r>
            <a:endParaRPr i="1"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i="1" lang="es-419">
                <a:solidFill>
                  <a:srgbClr val="FFFFFF"/>
                </a:solidFill>
              </a:rPr>
              <a:t>0.5 </a:t>
            </a:r>
            <a:r>
              <a:rPr lang="es-419">
                <a:solidFill>
                  <a:srgbClr val="FFFFFF"/>
                </a:solidFill>
              </a:rPr>
              <a:t>para capas  totalmente conectadas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0.2 para cpas convolucionales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Parada prematura (</a:t>
            </a:r>
            <a:r>
              <a:rPr i="1" lang="es-419"/>
              <a:t>Early termination</a:t>
            </a:r>
            <a:r>
              <a:rPr lang="es-419"/>
              <a:t>)</a:t>
            </a:r>
            <a:endParaRPr/>
          </a:p>
        </p:txBody>
      </p:sp>
      <p:pic>
        <p:nvPicPr>
          <p:cNvPr id="402" name="Google Shape;402;p50"/>
          <p:cNvPicPr preferRelativeResize="0"/>
          <p:nvPr/>
        </p:nvPicPr>
        <p:blipFill rotWithShape="1">
          <a:blip r:embed="rId3">
            <a:alphaModFix/>
          </a:blip>
          <a:srcRect b="0" l="0" r="0" t="21978"/>
          <a:stretch/>
        </p:blipFill>
        <p:spPr>
          <a:xfrm>
            <a:off x="2122850" y="1959350"/>
            <a:ext cx="6727100" cy="28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No recomendable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Usar apenas como última alternativa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¿Por dónde comenzar?</a:t>
            </a:r>
            <a:endParaRPr/>
          </a:p>
        </p:txBody>
      </p:sp>
      <p:sp>
        <p:nvSpPr>
          <p:cNvPr id="409" name="Google Shape;409;p51"/>
          <p:cNvSpPr txBox="1"/>
          <p:nvPr>
            <p:ph idx="1" type="body"/>
          </p:nvPr>
        </p:nvSpPr>
        <p:spPr>
          <a:xfrm>
            <a:off x="311700" y="466675"/>
            <a:ext cx="8520600" cy="42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Busque trabajos en la literatura con aplicaciones parecidas para crear su primera red, verifique: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arquitectura (cantidad de capas y neuronas convolucionales y </a:t>
            </a:r>
            <a:r>
              <a:rPr i="1" lang="es-419">
                <a:solidFill>
                  <a:srgbClr val="FFFFFF"/>
                </a:solidFill>
              </a:rPr>
              <a:t>fully-connected</a:t>
            </a:r>
            <a:r>
              <a:rPr lang="es-419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regularización (L2, L1, </a:t>
            </a:r>
            <a:r>
              <a:rPr i="1" lang="es-419">
                <a:solidFill>
                  <a:srgbClr val="FFFFFF"/>
                </a:solidFill>
              </a:rPr>
              <a:t>dropout</a:t>
            </a:r>
            <a:r>
              <a:rPr lang="es-419">
                <a:solidFill>
                  <a:srgbClr val="FFFFFF"/>
                </a:solidFill>
              </a:rPr>
              <a:t>), función de </a:t>
            </a:r>
            <a:r>
              <a:rPr i="1" lang="es-419">
                <a:solidFill>
                  <a:srgbClr val="FFFFFF"/>
                </a:solidFill>
              </a:rPr>
              <a:t>loss </a:t>
            </a:r>
            <a:r>
              <a:rPr lang="es-419">
                <a:solidFill>
                  <a:srgbClr val="FFFFFF"/>
                </a:solidFill>
              </a:rPr>
              <a:t>(mse, </a:t>
            </a:r>
            <a:r>
              <a:rPr i="1" lang="es-419">
                <a:solidFill>
                  <a:srgbClr val="FFFFFF"/>
                </a:solidFill>
              </a:rPr>
              <a:t>cross entropy</a:t>
            </a:r>
            <a:r>
              <a:rPr lang="es-419">
                <a:solidFill>
                  <a:srgbClr val="FFFFFF"/>
                </a:solidFill>
              </a:rPr>
              <a:t>) y métricas de evaluación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OBS:  A veces aún no es suficiente basarse en otros trabajos, entonces ne necesita saber los conceptos básicos para poder adaptar a su problema.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Observe siempre la curva de aprendizaje de la red (overfitting/underfitting) para nuevos ajustes.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Gran parte de los problemas están en los datos y no en la red, por lo tanto conozco su </a:t>
            </a:r>
            <a:r>
              <a:rPr i="1" lang="es-419">
                <a:solidFill>
                  <a:srgbClr val="FFFFFF"/>
                </a:solidFill>
              </a:rPr>
              <a:t>dataset </a:t>
            </a:r>
            <a:r>
              <a:rPr lang="es-419">
                <a:solidFill>
                  <a:srgbClr val="FFFFFF"/>
                </a:solidFill>
              </a:rPr>
              <a:t>(desbalance de clases, imágenes de baja calidad, pocos datos, anotaciones equivocadas, etc).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A veces deep learning no puede ser el mejor abordaje para su problema...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 de las Redes Neuronales Convolucionales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-419">
                <a:solidFill>
                  <a:srgbClr val="FFFFFF"/>
                </a:solidFill>
              </a:rPr>
              <a:t>Las Redes Neuronales Convolucionales (o CNNs - Convolutional Neural Networks) son compuestas por dos bloques básicos: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D966"/>
              </a:buClr>
              <a:buSzPts val="1400"/>
              <a:buAutoNum type="alphaLcPeriod"/>
            </a:pPr>
            <a:r>
              <a:rPr b="1" lang="es-419">
                <a:solidFill>
                  <a:srgbClr val="FFD966"/>
                </a:solidFill>
              </a:rPr>
              <a:t>Extractor de características</a:t>
            </a:r>
            <a:endParaRPr b="1">
              <a:solidFill>
                <a:srgbClr val="FFD966"/>
              </a:solidFill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AutoNum type="alphaLcPeriod"/>
            </a:pPr>
            <a:r>
              <a:rPr b="1" lang="es-419">
                <a:solidFill>
                  <a:srgbClr val="FFD966"/>
                </a:solidFill>
              </a:rPr>
              <a:t>Clasificador</a:t>
            </a:r>
            <a:endParaRPr b="1">
              <a:solidFill>
                <a:srgbClr val="FFD966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000" y="3117650"/>
            <a:ext cx="6686000" cy="18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 rot="5400000">
            <a:off x="3520075" y="1566950"/>
            <a:ext cx="347700" cy="2753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 rot="5400000">
            <a:off x="5771075" y="2126425"/>
            <a:ext cx="347700" cy="1567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FF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528650" y="2293525"/>
            <a:ext cx="1011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F1C232"/>
                </a:solidFill>
              </a:rPr>
              <a:t>a</a:t>
            </a:r>
            <a:endParaRPr b="1" sz="2400">
              <a:solidFill>
                <a:srgbClr val="F1C232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759500" y="2219475"/>
            <a:ext cx="1011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1C232"/>
                </a:solidFill>
              </a:rPr>
              <a:t>b</a:t>
            </a:r>
            <a:endParaRPr sz="24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/>
          <p:nvPr/>
        </p:nvSpPr>
        <p:spPr>
          <a:xfrm>
            <a:off x="5925" y="4199750"/>
            <a:ext cx="9144000" cy="9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2"/>
          <p:cNvSpPr txBox="1"/>
          <p:nvPr>
            <p:ph type="ctrTitle"/>
          </p:nvPr>
        </p:nvSpPr>
        <p:spPr>
          <a:xfrm>
            <a:off x="311708" y="-246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Tutorial con Keras e Tensorflow</a:t>
            </a:r>
            <a:endParaRPr/>
          </a:p>
        </p:txBody>
      </p:sp>
      <p:sp>
        <p:nvSpPr>
          <p:cNvPr id="416" name="Google Shape;416;p52"/>
          <p:cNvSpPr txBox="1"/>
          <p:nvPr>
            <p:ph idx="1" type="subTitle"/>
          </p:nvPr>
        </p:nvSpPr>
        <p:spPr>
          <a:xfrm>
            <a:off x="311700" y="184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Brenda C. Solari Berno</a:t>
            </a:r>
            <a:endParaRPr/>
          </a:p>
        </p:txBody>
      </p:sp>
      <p:pic>
        <p:nvPicPr>
          <p:cNvPr descr="latest" id="417" name="Google Shape;4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00" y="4266525"/>
            <a:ext cx="982700" cy="72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_preview" id="418" name="Google Shape;41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0622" y="4294050"/>
            <a:ext cx="1793853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pgei.png" id="419" name="Google Shape;41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5375" y="4340932"/>
            <a:ext cx="2235962" cy="6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2"/>
          <p:cNvSpPr txBox="1"/>
          <p:nvPr>
            <p:ph idx="1" type="subTitle"/>
          </p:nvPr>
        </p:nvSpPr>
        <p:spPr>
          <a:xfrm>
            <a:off x="317625" y="3072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Laboratório de Bioinformática e Inteligência Computacional (LABIC) </a:t>
            </a:r>
            <a:endParaRPr sz="1800"/>
          </a:p>
        </p:txBody>
      </p:sp>
      <p:sp>
        <p:nvSpPr>
          <p:cNvPr id="421" name="Google Shape;421;p52"/>
          <p:cNvSpPr/>
          <p:nvPr/>
        </p:nvSpPr>
        <p:spPr>
          <a:xfrm>
            <a:off x="5082550" y="4846325"/>
            <a:ext cx="538800" cy="23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>
            <p:ph idx="1" type="body"/>
          </p:nvPr>
        </p:nvSpPr>
        <p:spPr>
          <a:xfrm>
            <a:off x="311700" y="1152475"/>
            <a:ext cx="8520600" cy="3593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plataforma.png" id="427" name="Google Shape;427;p53"/>
          <p:cNvPicPr preferRelativeResize="0"/>
          <p:nvPr/>
        </p:nvPicPr>
        <p:blipFill rotWithShape="1">
          <a:blip r:embed="rId3">
            <a:alphaModFix/>
          </a:blip>
          <a:srcRect b="13049" l="3984" r="46150" t="73587"/>
          <a:stretch/>
        </p:blipFill>
        <p:spPr>
          <a:xfrm>
            <a:off x="1341825" y="4074175"/>
            <a:ext cx="4219227" cy="6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3"/>
          <p:cNvSpPr/>
          <p:nvPr/>
        </p:nvSpPr>
        <p:spPr>
          <a:xfrm>
            <a:off x="1493100" y="2983500"/>
            <a:ext cx="6362700" cy="48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orch-logo.png" id="429" name="Google Shape;429;p53"/>
          <p:cNvPicPr preferRelativeResize="0"/>
          <p:nvPr/>
        </p:nvPicPr>
        <p:blipFill rotWithShape="1">
          <a:blip r:embed="rId4">
            <a:alphaModFix/>
          </a:blip>
          <a:srcRect b="0" l="31473" r="0" t="39024"/>
          <a:stretch/>
        </p:blipFill>
        <p:spPr>
          <a:xfrm>
            <a:off x="2339425" y="3099350"/>
            <a:ext cx="749467" cy="25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n-thumb-t-449747-200-vosprwwgrsgxbcuogpvzqfdrnccpscnt.jpeg" id="430" name="Google Shape;430;p53"/>
          <p:cNvPicPr preferRelativeResize="0"/>
          <p:nvPr/>
        </p:nvPicPr>
        <p:blipFill rotWithShape="1">
          <a:blip r:embed="rId5">
            <a:alphaModFix/>
          </a:blip>
          <a:srcRect b="32499" l="0" r="0" t="29731"/>
          <a:stretch/>
        </p:blipFill>
        <p:spPr>
          <a:xfrm>
            <a:off x="5210675" y="3020450"/>
            <a:ext cx="848450" cy="32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431" name="Google Shape;431;p53"/>
          <p:cNvPicPr preferRelativeResize="0"/>
          <p:nvPr/>
        </p:nvPicPr>
        <p:blipFill rotWithShape="1">
          <a:blip r:embed="rId6">
            <a:alphaModFix/>
          </a:blip>
          <a:srcRect b="0" l="0" r="0" t="72604"/>
          <a:stretch/>
        </p:blipFill>
        <p:spPr>
          <a:xfrm>
            <a:off x="3673375" y="3099362"/>
            <a:ext cx="1078775" cy="25187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lataforma.png" id="432" name="Google Shape;432;p53"/>
          <p:cNvPicPr preferRelativeResize="0"/>
          <p:nvPr/>
        </p:nvPicPr>
        <p:blipFill rotWithShape="1">
          <a:blip r:embed="rId3">
            <a:alphaModFix/>
          </a:blip>
          <a:srcRect b="3815" l="71406" r="19547" t="85371"/>
          <a:stretch/>
        </p:blipFill>
        <p:spPr>
          <a:xfrm>
            <a:off x="5472575" y="4114201"/>
            <a:ext cx="848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taforma.png" id="433" name="Google Shape;433;p53"/>
          <p:cNvPicPr preferRelativeResize="0"/>
          <p:nvPr/>
        </p:nvPicPr>
        <p:blipFill rotWithShape="1">
          <a:blip r:embed="rId3">
            <a:alphaModFix/>
          </a:blip>
          <a:srcRect b="40923" l="0" r="0" t="45714"/>
          <a:stretch/>
        </p:blipFill>
        <p:spPr>
          <a:xfrm>
            <a:off x="1085188" y="2382975"/>
            <a:ext cx="6808976" cy="51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taforma.png" id="434" name="Google Shape;434;p53"/>
          <p:cNvPicPr preferRelativeResize="0"/>
          <p:nvPr/>
        </p:nvPicPr>
        <p:blipFill rotWithShape="1">
          <a:blip r:embed="rId3">
            <a:alphaModFix/>
          </a:blip>
          <a:srcRect b="54369" l="4679" r="66645" t="32006"/>
          <a:stretch/>
        </p:blipFill>
        <p:spPr>
          <a:xfrm>
            <a:off x="1413175" y="1853000"/>
            <a:ext cx="1952474" cy="52382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3"/>
          <p:cNvSpPr/>
          <p:nvPr/>
        </p:nvSpPr>
        <p:spPr>
          <a:xfrm>
            <a:off x="1493100" y="1268050"/>
            <a:ext cx="1790100" cy="48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1*4xMHPimPID74b6pGnnbgeA.png" id="436" name="Google Shape;43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085" y="1320647"/>
            <a:ext cx="933450" cy="378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ras-logo-small-wb.png" id="437" name="Google Shape;437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5899" y="1311049"/>
            <a:ext cx="397604" cy="39762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lataforma.png" id="438" name="Google Shape;438;p53"/>
          <p:cNvPicPr preferRelativeResize="0"/>
          <p:nvPr/>
        </p:nvPicPr>
        <p:blipFill rotWithShape="1">
          <a:blip r:embed="rId3">
            <a:alphaModFix/>
          </a:blip>
          <a:srcRect b="54815" l="33195" r="58305" t="2761"/>
          <a:stretch/>
        </p:blipFill>
        <p:spPr>
          <a:xfrm>
            <a:off x="3365650" y="1217900"/>
            <a:ext cx="578700" cy="11606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39" name="Google Shape;439;p53"/>
          <p:cNvCxnSpPr/>
          <p:nvPr/>
        </p:nvCxnSpPr>
        <p:spPr>
          <a:xfrm>
            <a:off x="332525" y="2356425"/>
            <a:ext cx="2986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53"/>
          <p:cNvCxnSpPr/>
          <p:nvPr/>
        </p:nvCxnSpPr>
        <p:spPr>
          <a:xfrm flipH="1" rot="10800000">
            <a:off x="311700" y="3525100"/>
            <a:ext cx="75774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53"/>
          <p:cNvCxnSpPr/>
          <p:nvPr/>
        </p:nvCxnSpPr>
        <p:spPr>
          <a:xfrm flipH="1" rot="10800000">
            <a:off x="1493100" y="4653725"/>
            <a:ext cx="72171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42" name="Google Shape;442;p53"/>
          <p:cNvSpPr txBox="1"/>
          <p:nvPr/>
        </p:nvSpPr>
        <p:spPr>
          <a:xfrm>
            <a:off x="246200" y="2054175"/>
            <a:ext cx="1136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/>
              <a:t>wrapper</a:t>
            </a:r>
            <a:endParaRPr b="1" i="1"/>
          </a:p>
        </p:txBody>
      </p:sp>
      <p:sp>
        <p:nvSpPr>
          <p:cNvPr id="443" name="Google Shape;443;p53"/>
          <p:cNvSpPr txBox="1"/>
          <p:nvPr/>
        </p:nvSpPr>
        <p:spPr>
          <a:xfrm>
            <a:off x="246200" y="3208550"/>
            <a:ext cx="1239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/>
              <a:t>frameworks</a:t>
            </a:r>
            <a:endParaRPr b="1" i="1"/>
          </a:p>
        </p:txBody>
      </p:sp>
      <p:sp>
        <p:nvSpPr>
          <p:cNvPr id="444" name="Google Shape;444;p53"/>
          <p:cNvSpPr txBox="1"/>
          <p:nvPr/>
        </p:nvSpPr>
        <p:spPr>
          <a:xfrm>
            <a:off x="7999825" y="4341950"/>
            <a:ext cx="1239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/>
              <a:t>devices</a:t>
            </a:r>
            <a:endParaRPr b="1" i="1"/>
          </a:p>
        </p:txBody>
      </p:sp>
      <p:cxnSp>
        <p:nvCxnSpPr>
          <p:cNvPr id="445" name="Google Shape;445;p53"/>
          <p:cNvCxnSpPr/>
          <p:nvPr/>
        </p:nvCxnSpPr>
        <p:spPr>
          <a:xfrm flipH="1" rot="10800000">
            <a:off x="1493100" y="2896688"/>
            <a:ext cx="72171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46" name="Google Shape;446;p53"/>
          <p:cNvSpPr txBox="1"/>
          <p:nvPr/>
        </p:nvSpPr>
        <p:spPr>
          <a:xfrm>
            <a:off x="7828700" y="2577975"/>
            <a:ext cx="1239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/>
              <a:t>interface</a:t>
            </a:r>
            <a:endParaRPr b="1" i="1"/>
          </a:p>
        </p:txBody>
      </p:sp>
      <p:sp>
        <p:nvSpPr>
          <p:cNvPr id="447" name="Google Shape;44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Tutorial CNN con Keras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448" name="Google Shape;44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49" name="Google Shape;449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08700" y="3586103"/>
            <a:ext cx="94506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3"/>
          <p:cNvSpPr txBox="1"/>
          <p:nvPr/>
        </p:nvSpPr>
        <p:spPr>
          <a:xfrm>
            <a:off x="6820525" y="1440925"/>
            <a:ext cx="5396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08050" y="3586100"/>
            <a:ext cx="578700" cy="5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Tutorial CNN con Keras</a:t>
            </a:r>
            <a:endParaRPr/>
          </a:p>
        </p:txBody>
      </p:sp>
      <p:sp>
        <p:nvSpPr>
          <p:cNvPr id="457" name="Google Shape;45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59" name="Google Shape;459;p54"/>
          <p:cNvSpPr txBox="1"/>
          <p:nvPr>
            <p:ph idx="1" type="body"/>
          </p:nvPr>
        </p:nvSpPr>
        <p:spPr>
          <a:xfrm>
            <a:off x="311700" y="1152475"/>
            <a:ext cx="8520600" cy="3593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plataforma.png" id="460" name="Google Shape;460;p54"/>
          <p:cNvPicPr preferRelativeResize="0"/>
          <p:nvPr/>
        </p:nvPicPr>
        <p:blipFill rotWithShape="1">
          <a:blip r:embed="rId3">
            <a:alphaModFix/>
          </a:blip>
          <a:srcRect b="13049" l="17242" r="70533" t="73587"/>
          <a:stretch/>
        </p:blipFill>
        <p:spPr>
          <a:xfrm>
            <a:off x="2463625" y="4074175"/>
            <a:ext cx="1034324" cy="6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4"/>
          <p:cNvSpPr/>
          <p:nvPr/>
        </p:nvSpPr>
        <p:spPr>
          <a:xfrm>
            <a:off x="1493100" y="2983500"/>
            <a:ext cx="6362700" cy="48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.png" id="462" name="Google Shape;462;p54"/>
          <p:cNvPicPr preferRelativeResize="0"/>
          <p:nvPr/>
        </p:nvPicPr>
        <p:blipFill rotWithShape="1">
          <a:blip r:embed="rId4">
            <a:alphaModFix/>
          </a:blip>
          <a:srcRect b="0" l="0" r="0" t="72604"/>
          <a:stretch/>
        </p:blipFill>
        <p:spPr>
          <a:xfrm>
            <a:off x="3673375" y="3099362"/>
            <a:ext cx="1078775" cy="25187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lataforma.png" id="463" name="Google Shape;463;p54"/>
          <p:cNvPicPr preferRelativeResize="0"/>
          <p:nvPr/>
        </p:nvPicPr>
        <p:blipFill rotWithShape="1">
          <a:blip r:embed="rId3">
            <a:alphaModFix/>
          </a:blip>
          <a:srcRect b="40923" l="0" r="58009" t="45714"/>
          <a:stretch/>
        </p:blipFill>
        <p:spPr>
          <a:xfrm>
            <a:off x="1085193" y="2382975"/>
            <a:ext cx="2859148" cy="51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taforma.png" id="464" name="Google Shape;464;p54"/>
          <p:cNvPicPr preferRelativeResize="0"/>
          <p:nvPr/>
        </p:nvPicPr>
        <p:blipFill rotWithShape="1">
          <a:blip r:embed="rId3">
            <a:alphaModFix/>
          </a:blip>
          <a:srcRect b="54369" l="4679" r="66645" t="32006"/>
          <a:stretch/>
        </p:blipFill>
        <p:spPr>
          <a:xfrm>
            <a:off x="1413175" y="1853000"/>
            <a:ext cx="1952474" cy="52382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4"/>
          <p:cNvSpPr/>
          <p:nvPr/>
        </p:nvSpPr>
        <p:spPr>
          <a:xfrm>
            <a:off x="1493100" y="1268050"/>
            <a:ext cx="1790100" cy="48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keras-logo-small-wb.png" id="466" name="Google Shape;46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5899" y="1311049"/>
            <a:ext cx="397604" cy="39762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lataforma.png" id="467" name="Google Shape;467;p54"/>
          <p:cNvPicPr preferRelativeResize="0"/>
          <p:nvPr/>
        </p:nvPicPr>
        <p:blipFill rotWithShape="1">
          <a:blip r:embed="rId3">
            <a:alphaModFix/>
          </a:blip>
          <a:srcRect b="54815" l="33195" r="58305" t="2761"/>
          <a:stretch/>
        </p:blipFill>
        <p:spPr>
          <a:xfrm>
            <a:off x="3365650" y="1217900"/>
            <a:ext cx="578700" cy="11606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68" name="Google Shape;468;p54"/>
          <p:cNvCxnSpPr/>
          <p:nvPr/>
        </p:nvCxnSpPr>
        <p:spPr>
          <a:xfrm>
            <a:off x="332525" y="2356425"/>
            <a:ext cx="2986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54"/>
          <p:cNvCxnSpPr/>
          <p:nvPr/>
        </p:nvCxnSpPr>
        <p:spPr>
          <a:xfrm flipH="1" rot="10800000">
            <a:off x="311700" y="3525100"/>
            <a:ext cx="75774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54"/>
          <p:cNvCxnSpPr/>
          <p:nvPr/>
        </p:nvCxnSpPr>
        <p:spPr>
          <a:xfrm flipH="1" rot="10800000">
            <a:off x="1493100" y="4653725"/>
            <a:ext cx="72171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71" name="Google Shape;471;p54"/>
          <p:cNvSpPr txBox="1"/>
          <p:nvPr/>
        </p:nvSpPr>
        <p:spPr>
          <a:xfrm>
            <a:off x="246200" y="2054175"/>
            <a:ext cx="1136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/>
              <a:t>wrapper</a:t>
            </a:r>
            <a:endParaRPr b="1" i="1"/>
          </a:p>
        </p:txBody>
      </p:sp>
      <p:sp>
        <p:nvSpPr>
          <p:cNvPr id="472" name="Google Shape;472;p54"/>
          <p:cNvSpPr txBox="1"/>
          <p:nvPr/>
        </p:nvSpPr>
        <p:spPr>
          <a:xfrm>
            <a:off x="246200" y="3208550"/>
            <a:ext cx="1239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/>
              <a:t>frameworks</a:t>
            </a:r>
            <a:endParaRPr b="1" i="1"/>
          </a:p>
        </p:txBody>
      </p:sp>
      <p:sp>
        <p:nvSpPr>
          <p:cNvPr id="473" name="Google Shape;473;p54"/>
          <p:cNvSpPr txBox="1"/>
          <p:nvPr/>
        </p:nvSpPr>
        <p:spPr>
          <a:xfrm>
            <a:off x="7999825" y="4341950"/>
            <a:ext cx="1239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/>
              <a:t>devices</a:t>
            </a:r>
            <a:endParaRPr b="1" i="1"/>
          </a:p>
        </p:txBody>
      </p:sp>
      <p:cxnSp>
        <p:nvCxnSpPr>
          <p:cNvPr id="474" name="Google Shape;474;p54"/>
          <p:cNvCxnSpPr/>
          <p:nvPr/>
        </p:nvCxnSpPr>
        <p:spPr>
          <a:xfrm flipH="1" rot="10800000">
            <a:off x="1493100" y="2896688"/>
            <a:ext cx="72171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75" name="Google Shape;475;p54"/>
          <p:cNvSpPr txBox="1"/>
          <p:nvPr/>
        </p:nvSpPr>
        <p:spPr>
          <a:xfrm>
            <a:off x="7828700" y="2577975"/>
            <a:ext cx="1239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/>
              <a:t>interface</a:t>
            </a:r>
            <a:endParaRPr b="1" i="1"/>
          </a:p>
        </p:txBody>
      </p:sp>
      <p:pic>
        <p:nvPicPr>
          <p:cNvPr id="476" name="Google Shape;47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8700" y="3586103"/>
            <a:ext cx="94506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4"/>
          <p:cNvSpPr txBox="1"/>
          <p:nvPr/>
        </p:nvSpPr>
        <p:spPr>
          <a:xfrm>
            <a:off x="6820525" y="1440925"/>
            <a:ext cx="5396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Compatibilidade</a:t>
            </a:r>
            <a:endParaRPr/>
          </a:p>
        </p:txBody>
      </p:sp>
      <p:sp>
        <p:nvSpPr>
          <p:cNvPr id="483" name="Google Shape;48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Atenção nas compatibilidades das versões: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s-419">
                <a:solidFill>
                  <a:schemeClr val="dk1"/>
                </a:solidFill>
              </a:rPr>
              <a:t>hardware 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cuDNN (biblioteca cuda para </a:t>
            </a:r>
            <a:r>
              <a:rPr i="1" lang="es-419">
                <a:solidFill>
                  <a:schemeClr val="dk1"/>
                </a:solidFill>
              </a:rPr>
              <a:t>Deep Learning</a:t>
            </a:r>
            <a:r>
              <a:rPr lang="es-419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cuda toolkit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python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tensorflow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>
                <a:solidFill>
                  <a:schemeClr val="dk1"/>
                </a:solidFill>
              </a:rPr>
              <a:t>keras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85" name="Google Shape;4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1384475"/>
            <a:ext cx="2224050" cy="20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Clasificación de imágenes de comidas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 u="sng">
                <a:solidFill>
                  <a:srgbClr val="F1C232"/>
                </a:solidFill>
                <a:hlinkClick r:id="rId3"/>
              </a:rPr>
              <a:t>food-101</a:t>
            </a:r>
            <a:r>
              <a:rPr lang="es-419">
                <a:solidFill>
                  <a:srgbClr val="F1C232"/>
                </a:solidFill>
              </a:rPr>
              <a:t> dataset</a:t>
            </a:r>
            <a:r>
              <a:rPr lang="es-419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101 clases de comidas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1.000 imágenes por clase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 más de </a:t>
            </a:r>
            <a:r>
              <a:rPr lang="es-419">
                <a:solidFill>
                  <a:srgbClr val="F1C232"/>
                </a:solidFill>
              </a:rPr>
              <a:t>100.000 imágenes</a:t>
            </a:r>
            <a:r>
              <a:rPr lang="es-419">
                <a:solidFill>
                  <a:srgbClr val="FFFFFF"/>
                </a:solidFill>
              </a:rPr>
              <a:t> en total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Imágenes con </a:t>
            </a:r>
            <a:r>
              <a:rPr lang="es-419">
                <a:solidFill>
                  <a:srgbClr val="F1C232"/>
                </a:solidFill>
              </a:rPr>
              <a:t>resoluciones diferentes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Se necesita tratar este problema de alguna forma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1" name="Google Shape;49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Problema</a:t>
            </a:r>
            <a:endParaRPr/>
          </a:p>
        </p:txBody>
      </p:sp>
      <p:sp>
        <p:nvSpPr>
          <p:cNvPr id="492" name="Google Shape;49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93" name="Google Shape;4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325" y="193800"/>
            <a:ext cx="1472799" cy="110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800" y="193800"/>
            <a:ext cx="1472801" cy="110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325" y="1431325"/>
            <a:ext cx="1472801" cy="11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2800" y="1431325"/>
            <a:ext cx="1472801" cy="11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5325" y="2668850"/>
            <a:ext cx="1472800" cy="11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2800" y="2642750"/>
            <a:ext cx="1472802" cy="11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32800" y="3922950"/>
            <a:ext cx="1472801" cy="110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25325" y="3922950"/>
            <a:ext cx="1472799" cy="11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Visión General</a:t>
            </a:r>
            <a:endParaRPr/>
          </a:p>
        </p:txBody>
      </p:sp>
      <p:sp>
        <p:nvSpPr>
          <p:cNvPr id="506" name="Google Shape;506;p57"/>
          <p:cNvSpPr txBox="1"/>
          <p:nvPr>
            <p:ph idx="1" type="body"/>
          </p:nvPr>
        </p:nvSpPr>
        <p:spPr>
          <a:xfrm>
            <a:off x="278550" y="1132275"/>
            <a:ext cx="8520600" cy="3416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7" name="Google Shape;50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08" name="Google Shape;508;p57"/>
          <p:cNvSpPr/>
          <p:nvPr/>
        </p:nvSpPr>
        <p:spPr>
          <a:xfrm>
            <a:off x="367450" y="2130075"/>
            <a:ext cx="1171225" cy="1420800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Food-101</a:t>
            </a:r>
            <a:endParaRPr/>
          </a:p>
        </p:txBody>
      </p:sp>
      <p:sp>
        <p:nvSpPr>
          <p:cNvPr id="509" name="Google Shape;509;p57"/>
          <p:cNvSpPr/>
          <p:nvPr/>
        </p:nvSpPr>
        <p:spPr>
          <a:xfrm>
            <a:off x="1967725" y="1622625"/>
            <a:ext cx="825450" cy="1036350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 de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Train</a:t>
            </a:r>
            <a:endParaRPr/>
          </a:p>
        </p:txBody>
      </p:sp>
      <p:sp>
        <p:nvSpPr>
          <p:cNvPr id="510" name="Google Shape;510;p57"/>
          <p:cNvSpPr/>
          <p:nvPr/>
        </p:nvSpPr>
        <p:spPr>
          <a:xfrm>
            <a:off x="1967725" y="2904775"/>
            <a:ext cx="825450" cy="1036350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Base de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Test</a:t>
            </a:r>
            <a:endParaRPr/>
          </a:p>
        </p:txBody>
      </p:sp>
      <p:sp>
        <p:nvSpPr>
          <p:cNvPr id="511" name="Google Shape;511;p57"/>
          <p:cNvSpPr/>
          <p:nvPr/>
        </p:nvSpPr>
        <p:spPr>
          <a:xfrm>
            <a:off x="9552000" y="2351463"/>
            <a:ext cx="825450" cy="1420800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Treino</a:t>
            </a:r>
            <a:endParaRPr/>
          </a:p>
        </p:txBody>
      </p:sp>
      <p:sp>
        <p:nvSpPr>
          <p:cNvPr id="512" name="Google Shape;512;p57"/>
          <p:cNvSpPr/>
          <p:nvPr/>
        </p:nvSpPr>
        <p:spPr>
          <a:xfrm>
            <a:off x="4765850" y="3483625"/>
            <a:ext cx="1475100" cy="76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Test de CNN</a:t>
            </a:r>
            <a:endParaRPr i="1"/>
          </a:p>
        </p:txBody>
      </p:sp>
      <p:sp>
        <p:nvSpPr>
          <p:cNvPr id="513" name="Google Shape;513;p57"/>
          <p:cNvSpPr/>
          <p:nvPr/>
        </p:nvSpPr>
        <p:spPr>
          <a:xfrm>
            <a:off x="6723750" y="3509475"/>
            <a:ext cx="1475100" cy="76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Evaluación</a:t>
            </a:r>
            <a:endParaRPr i="1"/>
          </a:p>
        </p:txBody>
      </p:sp>
      <p:sp>
        <p:nvSpPr>
          <p:cNvPr id="514" name="Google Shape;514;p57"/>
          <p:cNvSpPr/>
          <p:nvPr/>
        </p:nvSpPr>
        <p:spPr>
          <a:xfrm rot="2914073">
            <a:off x="1603090" y="2153618"/>
            <a:ext cx="269293" cy="293112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7"/>
          <p:cNvSpPr/>
          <p:nvPr/>
        </p:nvSpPr>
        <p:spPr>
          <a:xfrm flipH="1" rot="7885927">
            <a:off x="1603090" y="3207293"/>
            <a:ext cx="269293" cy="293112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7"/>
          <p:cNvSpPr/>
          <p:nvPr/>
        </p:nvSpPr>
        <p:spPr>
          <a:xfrm rot="7961914">
            <a:off x="2894801" y="2146629"/>
            <a:ext cx="269413" cy="29317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7"/>
          <p:cNvSpPr/>
          <p:nvPr/>
        </p:nvSpPr>
        <p:spPr>
          <a:xfrm rot="5396172">
            <a:off x="6362581" y="1689439"/>
            <a:ext cx="269400" cy="293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7"/>
          <p:cNvSpPr/>
          <p:nvPr/>
        </p:nvSpPr>
        <p:spPr>
          <a:xfrm rot="10796172">
            <a:off x="9475256" y="1329377"/>
            <a:ext cx="269400" cy="293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7"/>
          <p:cNvSpPr/>
          <p:nvPr/>
        </p:nvSpPr>
        <p:spPr>
          <a:xfrm rot="5396172">
            <a:off x="10083920" y="3370275"/>
            <a:ext cx="269400" cy="1675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7"/>
          <p:cNvSpPr/>
          <p:nvPr/>
        </p:nvSpPr>
        <p:spPr>
          <a:xfrm rot="5396172">
            <a:off x="6347656" y="3744077"/>
            <a:ext cx="269400" cy="293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7"/>
          <p:cNvSpPr/>
          <p:nvPr/>
        </p:nvSpPr>
        <p:spPr>
          <a:xfrm>
            <a:off x="6670850" y="1350025"/>
            <a:ext cx="1475100" cy="76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Entrenamiento</a:t>
            </a:r>
            <a:r>
              <a:rPr i="1" lang="es-419"/>
              <a:t> de CNN</a:t>
            </a:r>
            <a:endParaRPr i="1"/>
          </a:p>
        </p:txBody>
      </p:sp>
      <p:sp>
        <p:nvSpPr>
          <p:cNvPr id="522" name="Google Shape;522;p57"/>
          <p:cNvSpPr/>
          <p:nvPr/>
        </p:nvSpPr>
        <p:spPr>
          <a:xfrm>
            <a:off x="3092187" y="2483325"/>
            <a:ext cx="1423800" cy="60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Pré procesamiento</a:t>
            </a:r>
            <a:endParaRPr i="1"/>
          </a:p>
        </p:txBody>
      </p:sp>
      <p:sp>
        <p:nvSpPr>
          <p:cNvPr id="523" name="Google Shape;523;p57"/>
          <p:cNvSpPr/>
          <p:nvPr/>
        </p:nvSpPr>
        <p:spPr>
          <a:xfrm rot="2694586">
            <a:off x="2894788" y="3137201"/>
            <a:ext cx="269408" cy="29316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7"/>
          <p:cNvSpPr/>
          <p:nvPr/>
        </p:nvSpPr>
        <p:spPr>
          <a:xfrm rot="7961914">
            <a:off x="4495001" y="3137229"/>
            <a:ext cx="269413" cy="29317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7"/>
          <p:cNvSpPr/>
          <p:nvPr/>
        </p:nvSpPr>
        <p:spPr>
          <a:xfrm rot="2694586">
            <a:off x="4494988" y="2146601"/>
            <a:ext cx="269408" cy="29316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7"/>
          <p:cNvSpPr/>
          <p:nvPr/>
        </p:nvSpPr>
        <p:spPr>
          <a:xfrm>
            <a:off x="4765850" y="1350025"/>
            <a:ext cx="1475100" cy="76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Online data augmentation</a:t>
            </a:r>
            <a:endParaRPr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Organización de los datos</a:t>
            </a:r>
            <a:endParaRPr/>
          </a:p>
        </p:txBody>
      </p:sp>
      <p:sp>
        <p:nvSpPr>
          <p:cNvPr id="532" name="Google Shape;53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En este </a:t>
            </a:r>
            <a:r>
              <a:rPr lang="es-419">
                <a:solidFill>
                  <a:srgbClr val="FFFFFF"/>
                </a:solidFill>
              </a:rPr>
              <a:t>ejemplo, los </a:t>
            </a:r>
            <a:r>
              <a:rPr lang="es-419">
                <a:solidFill>
                  <a:srgbClr val="F1C232"/>
                </a:solidFill>
              </a:rPr>
              <a:t>datos deben estar                                                                                             organizados</a:t>
            </a:r>
            <a:r>
              <a:rPr lang="es-419">
                <a:solidFill>
                  <a:srgbClr val="FFFFFF"/>
                </a:solidFill>
              </a:rPr>
              <a:t> de la siguiente manera: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train_images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- test_images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s-419">
                <a:solidFill>
                  <a:srgbClr val="FFFFFF"/>
                </a:solidFill>
              </a:rPr>
              <a:t>classe 1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s-419">
                <a:solidFill>
                  <a:srgbClr val="FFFFFF"/>
                </a:solidFill>
              </a:rPr>
              <a:t>classe 2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s-419">
                <a:solidFill>
                  <a:srgbClr val="FFFFFF"/>
                </a:solidFill>
              </a:rPr>
              <a:t>- classe n...</a:t>
            </a:r>
            <a:endParaRPr>
              <a:solidFill>
                <a:srgbClr val="FFFFFF"/>
              </a:solidFill>
            </a:endParaRPr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-419">
                <a:solidFill>
                  <a:srgbClr val="FFFFFF"/>
                </a:solidFill>
              </a:rPr>
              <a:t>imagem_1.jpg</a:t>
            </a:r>
            <a:endParaRPr>
              <a:solidFill>
                <a:srgbClr val="FFFFFF"/>
              </a:solidFill>
            </a:endParaRPr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-419">
                <a:solidFill>
                  <a:srgbClr val="FFFFFF"/>
                </a:solidFill>
              </a:rPr>
              <a:t>imagem_2.jpg</a:t>
            </a:r>
            <a:endParaRPr>
              <a:solidFill>
                <a:srgbClr val="FFFFFF"/>
              </a:solidFill>
            </a:endParaRPr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s-419">
                <a:solidFill>
                  <a:srgbClr val="FFFFFF"/>
                </a:solidFill>
              </a:rPr>
              <a:t>imagem_n.jpg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3" name="Google Shape;53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 b="0" l="7002" r="64168" t="0"/>
          <a:stretch/>
        </p:blipFill>
        <p:spPr>
          <a:xfrm>
            <a:off x="7044123" y="284300"/>
            <a:ext cx="7276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4">
            <a:alphaModFix/>
          </a:blip>
          <a:srcRect b="80545" l="0" r="73432" t="0"/>
          <a:stretch/>
        </p:blipFill>
        <p:spPr>
          <a:xfrm>
            <a:off x="5110588" y="1581100"/>
            <a:ext cx="3861251" cy="1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8"/>
          <p:cNvPicPr preferRelativeResize="0"/>
          <p:nvPr/>
        </p:nvPicPr>
        <p:blipFill rotWithShape="1">
          <a:blip r:embed="rId5">
            <a:alphaModFix/>
          </a:blip>
          <a:srcRect b="0" l="0" r="0" t="32804"/>
          <a:stretch/>
        </p:blipFill>
        <p:spPr>
          <a:xfrm>
            <a:off x="5153099" y="3574350"/>
            <a:ext cx="3776250" cy="1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 rotWithShape="1">
          <a:blip r:embed="rId3">
            <a:alphaModFix/>
          </a:blip>
          <a:srcRect b="0" l="65729" r="3468" t="0"/>
          <a:stretch/>
        </p:blipFill>
        <p:spPr>
          <a:xfrm>
            <a:off x="6266625" y="284300"/>
            <a:ext cx="7775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/>
          <p:nvPr/>
        </p:nvSpPr>
        <p:spPr>
          <a:xfrm>
            <a:off x="6967650" y="1065650"/>
            <a:ext cx="269100" cy="492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8"/>
          <p:cNvSpPr/>
          <p:nvPr/>
        </p:nvSpPr>
        <p:spPr>
          <a:xfrm>
            <a:off x="6967650" y="3002600"/>
            <a:ext cx="269100" cy="537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/>
              <a:t>keras.preprocessing.image.ImageDataGenerator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Permite leer </a:t>
            </a:r>
            <a:r>
              <a:rPr i="1" lang="es-419">
                <a:solidFill>
                  <a:srgbClr val="FFFFFF"/>
                </a:solidFill>
              </a:rPr>
              <a:t>batches</a:t>
            </a:r>
            <a:r>
              <a:rPr lang="es-419">
                <a:solidFill>
                  <a:srgbClr val="FFFFFF"/>
                </a:solidFill>
              </a:rPr>
              <a:t> de imágenes y hacer </a:t>
            </a:r>
            <a:r>
              <a:rPr i="1" lang="es-419">
                <a:solidFill>
                  <a:srgbClr val="FFFFFF"/>
                </a:solidFill>
              </a:rPr>
              <a:t>data augmentation</a:t>
            </a:r>
            <a:r>
              <a:rPr lang="es-419">
                <a:solidFill>
                  <a:srgbClr val="FFFFFF"/>
                </a:solidFill>
              </a:rPr>
              <a:t> en tiempo real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47" name="Google Shape;5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575" y="1768325"/>
            <a:ext cx="5477100" cy="28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0"/>
          <p:cNvSpPr/>
          <p:nvPr/>
        </p:nvSpPr>
        <p:spPr>
          <a:xfrm>
            <a:off x="189400" y="2161300"/>
            <a:ext cx="8781900" cy="213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Width shift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00" y="2259292"/>
            <a:ext cx="2812905" cy="197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495" y="2259286"/>
            <a:ext cx="2812905" cy="19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047" y="2259286"/>
            <a:ext cx="2812905" cy="19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0"/>
          <p:cNvSpPr txBox="1"/>
          <p:nvPr/>
        </p:nvSpPr>
        <p:spPr>
          <a:xfrm>
            <a:off x="309000" y="1141000"/>
            <a:ext cx="83931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>
                <a:solidFill>
                  <a:srgbClr val="FFFFFF"/>
                </a:solidFill>
              </a:rPr>
              <a:t>       Original							   Modificadas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59" name="Google Shape;559;p60"/>
          <p:cNvSpPr/>
          <p:nvPr/>
        </p:nvSpPr>
        <p:spPr>
          <a:xfrm rot="-5400000">
            <a:off x="1350450" y="603575"/>
            <a:ext cx="548700" cy="2631600"/>
          </a:xfrm>
          <a:prstGeom prst="rightBrace">
            <a:avLst>
              <a:gd fmla="val 11558" name="adj1"/>
              <a:gd fmla="val 50757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0" name="Google Shape;560;p60"/>
          <p:cNvSpPr/>
          <p:nvPr/>
        </p:nvSpPr>
        <p:spPr>
          <a:xfrm rot="-5400000">
            <a:off x="5776950" y="-851125"/>
            <a:ext cx="548700" cy="5541000"/>
          </a:xfrm>
          <a:prstGeom prst="rightBrace">
            <a:avLst>
              <a:gd fmla="val 11558" name="adj1"/>
              <a:gd fmla="val 50757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/>
          <p:nvPr/>
        </p:nvSpPr>
        <p:spPr>
          <a:xfrm>
            <a:off x="189400" y="2161300"/>
            <a:ext cx="8781900" cy="213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Height shift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68" name="Google Shape;568;p61"/>
          <p:cNvSpPr txBox="1"/>
          <p:nvPr/>
        </p:nvSpPr>
        <p:spPr>
          <a:xfrm>
            <a:off x="309000" y="1141000"/>
            <a:ext cx="83931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>
                <a:solidFill>
                  <a:srgbClr val="FFFFFF"/>
                </a:solidFill>
              </a:rPr>
              <a:t>       Original							   Modificadas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69" name="Google Shape;569;p61"/>
          <p:cNvSpPr/>
          <p:nvPr/>
        </p:nvSpPr>
        <p:spPr>
          <a:xfrm rot="-5400000">
            <a:off x="1350450" y="603575"/>
            <a:ext cx="548700" cy="2631600"/>
          </a:xfrm>
          <a:prstGeom prst="rightBrace">
            <a:avLst>
              <a:gd fmla="val 11558" name="adj1"/>
              <a:gd fmla="val 50757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0" name="Google Shape;570;p61"/>
          <p:cNvSpPr/>
          <p:nvPr/>
        </p:nvSpPr>
        <p:spPr>
          <a:xfrm rot="-5400000">
            <a:off x="5776950" y="-851125"/>
            <a:ext cx="548700" cy="5541000"/>
          </a:xfrm>
          <a:prstGeom prst="rightBrace">
            <a:avLst>
              <a:gd fmla="val 11558" name="adj1"/>
              <a:gd fmla="val 50757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1" name="Google Shape;5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700" y="2252325"/>
            <a:ext cx="2744774" cy="19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475" y="2243350"/>
            <a:ext cx="2899974" cy="19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000" y="2243350"/>
            <a:ext cx="2825225" cy="19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Extracción de Características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Las capas básicas del bloque de extracción de características son: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b="1" lang="es-419" u="sng">
                <a:solidFill>
                  <a:srgbClr val="FFD966"/>
                </a:solidFill>
              </a:rPr>
              <a:t>Convolución</a:t>
            </a:r>
            <a:r>
              <a:rPr lang="es-419">
                <a:solidFill>
                  <a:srgbClr val="FFFFFF"/>
                </a:solidFill>
              </a:rPr>
              <a:t> (seguida de una función de activación)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b="1" lang="es-419" u="sng">
                <a:solidFill>
                  <a:srgbClr val="FFD966"/>
                </a:solidFill>
              </a:rPr>
              <a:t>Pooling</a:t>
            </a:r>
            <a:endParaRPr b="1" u="sng">
              <a:solidFill>
                <a:srgbClr val="FFD966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425" y="2943075"/>
            <a:ext cx="6686000" cy="18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2"/>
          <p:cNvSpPr/>
          <p:nvPr/>
        </p:nvSpPr>
        <p:spPr>
          <a:xfrm>
            <a:off x="2222875" y="1150975"/>
            <a:ext cx="4844400" cy="367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Shear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81" name="Google Shape;5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750" y="12342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3"/>
          <p:cNvSpPr/>
          <p:nvPr/>
        </p:nvSpPr>
        <p:spPr>
          <a:xfrm>
            <a:off x="1036675" y="2024725"/>
            <a:ext cx="7047300" cy="273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Zoom</a:t>
            </a:r>
            <a:endParaRPr/>
          </a:p>
        </p:txBody>
      </p:sp>
      <p:sp>
        <p:nvSpPr>
          <p:cNvPr id="588" name="Google Shape;58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89" name="Google Shape;589;p63"/>
          <p:cNvSpPr txBox="1"/>
          <p:nvPr/>
        </p:nvSpPr>
        <p:spPr>
          <a:xfrm>
            <a:off x="-62169" y="721025"/>
            <a:ext cx="98601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>
                <a:solidFill>
                  <a:srgbClr val="FFFFFF"/>
                </a:solidFill>
              </a:rPr>
              <a:t>                        Original			          Modificada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590" name="Google Shape;590;p63"/>
          <p:cNvSpPr/>
          <p:nvPr/>
        </p:nvSpPr>
        <p:spPr>
          <a:xfrm rot="-5400000">
            <a:off x="2428431" y="169849"/>
            <a:ext cx="701100" cy="3091500"/>
          </a:xfrm>
          <a:prstGeom prst="rightBrace">
            <a:avLst>
              <a:gd fmla="val 11558" name="adj1"/>
              <a:gd fmla="val 50757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1" name="Google Shape;591;p63"/>
          <p:cNvSpPr/>
          <p:nvPr/>
        </p:nvSpPr>
        <p:spPr>
          <a:xfrm rot="-5400000">
            <a:off x="6032554" y="187399"/>
            <a:ext cx="701100" cy="3056400"/>
          </a:xfrm>
          <a:prstGeom prst="rightBrace">
            <a:avLst>
              <a:gd fmla="val 11558" name="adj1"/>
              <a:gd fmla="val 47878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92" name="Google Shape;5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75" y="2078425"/>
            <a:ext cx="3411325" cy="26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350" y="2078425"/>
            <a:ext cx="3458900" cy="26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4"/>
          <p:cNvSpPr/>
          <p:nvPr/>
        </p:nvSpPr>
        <p:spPr>
          <a:xfrm>
            <a:off x="1036675" y="2024725"/>
            <a:ext cx="7047300" cy="273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Horizontal Flip</a:t>
            </a:r>
            <a:endParaRPr/>
          </a:p>
        </p:txBody>
      </p:sp>
      <p:sp>
        <p:nvSpPr>
          <p:cNvPr id="600" name="Google Shape;60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01" name="Google Shape;601;p64"/>
          <p:cNvSpPr txBox="1"/>
          <p:nvPr/>
        </p:nvSpPr>
        <p:spPr>
          <a:xfrm>
            <a:off x="-62169" y="873425"/>
            <a:ext cx="98601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>
                <a:solidFill>
                  <a:srgbClr val="FFFFFF"/>
                </a:solidFill>
              </a:rPr>
              <a:t>                        Original			        Modificada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602" name="Google Shape;602;p64"/>
          <p:cNvSpPr/>
          <p:nvPr/>
        </p:nvSpPr>
        <p:spPr>
          <a:xfrm rot="-5400000">
            <a:off x="2428431" y="169849"/>
            <a:ext cx="701100" cy="3091500"/>
          </a:xfrm>
          <a:prstGeom prst="rightBrace">
            <a:avLst>
              <a:gd fmla="val 11558" name="adj1"/>
              <a:gd fmla="val 50757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3" name="Google Shape;603;p64"/>
          <p:cNvSpPr/>
          <p:nvPr/>
        </p:nvSpPr>
        <p:spPr>
          <a:xfrm rot="-5400000">
            <a:off x="5837874" y="-7150"/>
            <a:ext cx="701100" cy="3445500"/>
          </a:xfrm>
          <a:prstGeom prst="rightBrace">
            <a:avLst>
              <a:gd fmla="val 11558" name="adj1"/>
              <a:gd fmla="val 47878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04" name="Google Shape;6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350" y="2078425"/>
            <a:ext cx="3285149" cy="26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275" y="2078400"/>
            <a:ext cx="3551750" cy="26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5"/>
          <p:cNvSpPr/>
          <p:nvPr/>
        </p:nvSpPr>
        <p:spPr>
          <a:xfrm>
            <a:off x="2163050" y="1121075"/>
            <a:ext cx="4904100" cy="370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Channel Shift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13" name="Google Shape;6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25" y="12342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6"/>
          <p:cNvSpPr/>
          <p:nvPr/>
        </p:nvSpPr>
        <p:spPr>
          <a:xfrm>
            <a:off x="2222875" y="1150975"/>
            <a:ext cx="4844400" cy="3678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Combinación de todas las opciones de </a:t>
            </a:r>
            <a:r>
              <a:rPr i="1" lang="es-419" sz="2400"/>
              <a:t>Data Augmentation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21" name="Google Shape;6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200" y="12605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Función preprocess_input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7"/>
          <p:cNvSpPr txBox="1"/>
          <p:nvPr>
            <p:ph idx="1" type="body"/>
          </p:nvPr>
        </p:nvSpPr>
        <p:spPr>
          <a:xfrm>
            <a:off x="762000" y="1254750"/>
            <a:ext cx="781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  Función que normaliza los datos entre -1 y 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29" name="Google Shape;6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650" y="1759413"/>
            <a:ext cx="5477100" cy="28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750" y="4662738"/>
            <a:ext cx="6356925" cy="2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7"/>
          <p:cNvSpPr/>
          <p:nvPr/>
        </p:nvSpPr>
        <p:spPr>
          <a:xfrm>
            <a:off x="4523250" y="4126450"/>
            <a:ext cx="3797700" cy="23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7"/>
          <p:cNvSpPr/>
          <p:nvPr/>
        </p:nvSpPr>
        <p:spPr>
          <a:xfrm>
            <a:off x="4481175" y="3457050"/>
            <a:ext cx="3797700" cy="23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ImageDataGenerator.</a:t>
            </a:r>
            <a:r>
              <a:rPr i="1" lang="es-419"/>
              <a:t>flow_from_directory()</a:t>
            </a:r>
            <a:endParaRPr i="1"/>
          </a:p>
        </p:txBody>
      </p:sp>
      <p:sp>
        <p:nvSpPr>
          <p:cNvPr id="638" name="Google Shape;63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Función que lee los datos de un directorio, aplica las transformaciones y redimensiona las imágenes.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La organización de las carpetas como fue </a:t>
            </a:r>
            <a:r>
              <a:rPr lang="es-419" sz="1400">
                <a:solidFill>
                  <a:srgbClr val="FFFFFF"/>
                </a:solidFill>
              </a:rPr>
              <a:t>mostrado anteriormente</a:t>
            </a:r>
            <a:endParaRPr sz="14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Como vamos utilizar </a:t>
            </a:r>
            <a:r>
              <a:rPr b="1" lang="es-419">
                <a:solidFill>
                  <a:srgbClr val="F1C232"/>
                </a:solidFill>
              </a:rPr>
              <a:t>Inception V3</a:t>
            </a:r>
            <a:r>
              <a:rPr lang="es-419">
                <a:solidFill>
                  <a:srgbClr val="FFFFFF"/>
                </a:solidFill>
              </a:rPr>
              <a:t> como base, las imágenes deben tener las dimensiones 224 x 224 pixels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40" name="Google Shape;6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93550"/>
            <a:ext cx="8650801" cy="10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Inception V3 en keras</a:t>
            </a:r>
            <a:endParaRPr/>
          </a:p>
        </p:txBody>
      </p:sp>
      <p:sp>
        <p:nvSpPr>
          <p:cNvPr id="646" name="Google Shape;64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Keras posee Inception V3, que puede ser </a:t>
            </a:r>
            <a:r>
              <a:rPr b="1" lang="es-419">
                <a:solidFill>
                  <a:srgbClr val="F1C232"/>
                </a:solidFill>
              </a:rPr>
              <a:t>importado con 1 línea de código</a:t>
            </a:r>
            <a:endParaRPr b="1">
              <a:solidFill>
                <a:srgbClr val="F1C23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Para usarlo en otra tarea (</a:t>
            </a:r>
            <a:r>
              <a:rPr i="1" lang="es-419">
                <a:solidFill>
                  <a:srgbClr val="FFFFFF"/>
                </a:solidFill>
              </a:rPr>
              <a:t>Transfer Learning</a:t>
            </a:r>
            <a:r>
              <a:rPr lang="es-419">
                <a:solidFill>
                  <a:srgbClr val="FFFFFF"/>
                </a:solidFill>
              </a:rPr>
              <a:t>)</a:t>
            </a:r>
            <a:r>
              <a:rPr i="1" lang="es-419">
                <a:solidFill>
                  <a:srgbClr val="FFFFFF"/>
                </a:solidFill>
              </a:rPr>
              <a:t>, </a:t>
            </a:r>
            <a:r>
              <a:rPr lang="es-419">
                <a:solidFill>
                  <a:srgbClr val="FFFFFF"/>
                </a:solidFill>
              </a:rPr>
              <a:t>descartamos la parte del clasificador (</a:t>
            </a:r>
            <a:r>
              <a:rPr i="1" lang="es-419">
                <a:solidFill>
                  <a:srgbClr val="FFFFFF"/>
                </a:solidFill>
              </a:rPr>
              <a:t>include_top = False</a:t>
            </a:r>
            <a:r>
              <a:rPr lang="es-419">
                <a:solidFill>
                  <a:srgbClr val="FFFFFF"/>
                </a:solidFill>
              </a:rPr>
              <a:t>)</a:t>
            </a:r>
            <a:r>
              <a:rPr i="1" lang="es-419">
                <a:solidFill>
                  <a:srgbClr val="FFFFFF"/>
                </a:solidFill>
              </a:rPr>
              <a:t> </a:t>
            </a:r>
            <a:r>
              <a:rPr lang="es-419">
                <a:solidFill>
                  <a:srgbClr val="FFFFFF"/>
                </a:solidFill>
              </a:rPr>
              <a:t>y</a:t>
            </a:r>
            <a:r>
              <a:rPr lang="es-419">
                <a:solidFill>
                  <a:srgbClr val="FFFFFF"/>
                </a:solidFill>
              </a:rPr>
              <a:t> adicionamos un nuevo clasificador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7" name="Google Shape;64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48" name="Google Shape;6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25" y="3181688"/>
            <a:ext cx="837247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0"/>
          <p:cNvSpPr/>
          <p:nvPr/>
        </p:nvSpPr>
        <p:spPr>
          <a:xfrm>
            <a:off x="195825" y="1230725"/>
            <a:ext cx="8901600" cy="360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Inception v3</a:t>
            </a:r>
            <a:endParaRPr/>
          </a:p>
        </p:txBody>
      </p:sp>
      <p:sp>
        <p:nvSpPr>
          <p:cNvPr id="655" name="Google Shape;655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 </a:t>
            </a:r>
            <a:endParaRPr/>
          </a:p>
        </p:txBody>
      </p:sp>
      <p:sp>
        <p:nvSpPr>
          <p:cNvPr id="656" name="Google Shape;65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57" name="Google Shape;657;p70"/>
          <p:cNvPicPr preferRelativeResize="0"/>
          <p:nvPr/>
        </p:nvPicPr>
        <p:blipFill rotWithShape="1">
          <a:blip r:embed="rId3">
            <a:alphaModFix/>
          </a:blip>
          <a:srcRect b="0" l="0" r="0" t="12472"/>
          <a:stretch/>
        </p:blipFill>
        <p:spPr>
          <a:xfrm>
            <a:off x="238600" y="1520450"/>
            <a:ext cx="8782550" cy="29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0"/>
          <p:cNvSpPr/>
          <p:nvPr/>
        </p:nvSpPr>
        <p:spPr>
          <a:xfrm flipH="1">
            <a:off x="1960175" y="3294875"/>
            <a:ext cx="797400" cy="14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900"/>
              <a:t>224x224x3</a:t>
            </a:r>
            <a:endParaRPr b="1" sz="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Compilando el modelo</a:t>
            </a:r>
            <a:endParaRPr/>
          </a:p>
        </p:txBody>
      </p:sp>
      <p:sp>
        <p:nvSpPr>
          <p:cNvPr id="664" name="Google Shape;66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Aquí definimos el optimizador</a:t>
            </a:r>
            <a:r>
              <a:rPr lang="es-419">
                <a:solidFill>
                  <a:srgbClr val="FFFFFF"/>
                </a:solidFill>
              </a:rPr>
              <a:t> (</a:t>
            </a:r>
            <a:r>
              <a:rPr i="1" lang="es-419">
                <a:solidFill>
                  <a:srgbClr val="FFFFFF"/>
                </a:solidFill>
              </a:rPr>
              <a:t>Stochastic Gradient Descent - SGD</a:t>
            </a:r>
            <a:r>
              <a:rPr lang="es-419">
                <a:solidFill>
                  <a:srgbClr val="FFFFFF"/>
                </a:solidFill>
              </a:rPr>
              <a:t>) y sus parámetros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También compilamos el modelo con la función de </a:t>
            </a:r>
            <a:r>
              <a:rPr i="1" lang="es-419">
                <a:solidFill>
                  <a:srgbClr val="FFFFFF"/>
                </a:solidFill>
              </a:rPr>
              <a:t>loss</a:t>
            </a:r>
            <a:r>
              <a:rPr lang="es-419">
                <a:solidFill>
                  <a:srgbClr val="FFFFFF"/>
                </a:solidFill>
              </a:rPr>
              <a:t> </a:t>
            </a:r>
            <a:r>
              <a:rPr i="1" lang="es-419">
                <a:solidFill>
                  <a:srgbClr val="FFFFFF"/>
                </a:solidFill>
              </a:rPr>
              <a:t>categorical cross-entropy</a:t>
            </a:r>
            <a:r>
              <a:rPr lang="es-419">
                <a:solidFill>
                  <a:srgbClr val="FFFFFF"/>
                </a:solidFill>
              </a:rPr>
              <a:t> (para clasificación)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Keras permite que el modelo sea compilado para correr en múltiples GPUs simultáneamente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s-419">
                <a:solidFill>
                  <a:srgbClr val="FFFFFF"/>
                </a:solidFill>
              </a:rPr>
              <a:t>Código comentado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			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66" name="Google Shape;66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37" y="1245325"/>
            <a:ext cx="8569526" cy="9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449700" y="2150150"/>
            <a:ext cx="8467200" cy="285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Convolución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s-419">
                <a:solidFill>
                  <a:srgbClr val="FFFFFF"/>
                </a:solidFill>
              </a:rPr>
              <a:t>Consiste en deslizar un filtro o </a:t>
            </a:r>
            <a:r>
              <a:rPr i="1" lang="es-419">
                <a:solidFill>
                  <a:srgbClr val="FFFFFF"/>
                </a:solidFill>
              </a:rPr>
              <a:t>kernel </a:t>
            </a:r>
            <a:r>
              <a:rPr lang="es-419">
                <a:solidFill>
                  <a:srgbClr val="FFFFFF"/>
                </a:solidFill>
              </a:rPr>
              <a:t>por una imagen para generar otra imagen;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En las CNNs, la salida es </a:t>
            </a:r>
            <a:r>
              <a:rPr lang="es-419">
                <a:solidFill>
                  <a:srgbClr val="FFFFFF"/>
                </a:solidFill>
              </a:rPr>
              <a:t>comúnmente</a:t>
            </a:r>
            <a:r>
              <a:rPr lang="es-419">
                <a:solidFill>
                  <a:srgbClr val="FFFFFF"/>
                </a:solidFill>
              </a:rPr>
              <a:t> llamada de</a:t>
            </a:r>
            <a:r>
              <a:rPr b="1" lang="es-419">
                <a:solidFill>
                  <a:srgbClr val="00FF00"/>
                </a:solidFill>
              </a:rPr>
              <a:t> </a:t>
            </a:r>
            <a:r>
              <a:rPr b="1" i="1" lang="es-419" u="sng">
                <a:solidFill>
                  <a:srgbClr val="FFD966"/>
                </a:solidFill>
              </a:rPr>
              <a:t>feature map.</a:t>
            </a:r>
            <a:endParaRPr b="1" u="sng">
              <a:solidFill>
                <a:srgbClr val="FFD966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76047" l="20329" r="69900" t="8643"/>
          <a:stretch/>
        </p:blipFill>
        <p:spPr>
          <a:xfrm>
            <a:off x="6663464" y="2936825"/>
            <a:ext cx="1594176" cy="15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71207" l="3753" r="81039" t="4356"/>
          <a:stretch/>
        </p:blipFill>
        <p:spPr>
          <a:xfrm>
            <a:off x="617600" y="2500700"/>
            <a:ext cx="2481525" cy="24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707850" y="2208150"/>
            <a:ext cx="2301000" cy="44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Imagem</a:t>
            </a:r>
            <a:endParaRPr sz="1600"/>
          </a:p>
        </p:txBody>
      </p:sp>
      <p:sp>
        <p:nvSpPr>
          <p:cNvPr id="102" name="Google Shape;102;p18"/>
          <p:cNvSpPr/>
          <p:nvPr/>
        </p:nvSpPr>
        <p:spPr>
          <a:xfrm>
            <a:off x="3847950" y="2360550"/>
            <a:ext cx="1718700" cy="44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Kernel</a:t>
            </a:r>
            <a:endParaRPr sz="16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600" y="2648238"/>
            <a:ext cx="20574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6310063" y="2587150"/>
            <a:ext cx="2301000" cy="44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600"/>
              <a:t>Feature map</a:t>
            </a:r>
            <a:endParaRPr i="1" sz="1600"/>
          </a:p>
        </p:txBody>
      </p:sp>
      <p:sp>
        <p:nvSpPr>
          <p:cNvPr id="105" name="Google Shape;105;p18"/>
          <p:cNvSpPr/>
          <p:nvPr/>
        </p:nvSpPr>
        <p:spPr>
          <a:xfrm>
            <a:off x="5865400" y="3406950"/>
            <a:ext cx="614400" cy="478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5">
            <a:alphaModFix/>
          </a:blip>
          <a:srcRect b="41860" l="73726" r="6595" t="37250"/>
          <a:stretch/>
        </p:blipFill>
        <p:spPr>
          <a:xfrm>
            <a:off x="3190929" y="3293750"/>
            <a:ext cx="51874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Iniciando el treinamento</a:t>
            </a:r>
            <a:endParaRPr/>
          </a:p>
        </p:txBody>
      </p:sp>
      <p:sp>
        <p:nvSpPr>
          <p:cNvPr id="672" name="Google Shape;67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 </a:t>
            </a:r>
            <a:endParaRPr/>
          </a:p>
        </p:txBody>
      </p:sp>
      <p:sp>
        <p:nvSpPr>
          <p:cNvPr id="673" name="Google Shape;67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74" name="Google Shape;67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888" y="1212275"/>
            <a:ext cx="26765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50" y="1492288"/>
            <a:ext cx="497205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88" y="1062050"/>
            <a:ext cx="5409775" cy="4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Evaluando el</a:t>
            </a:r>
            <a:r>
              <a:rPr lang="es-419"/>
              <a:t> modelo</a:t>
            </a:r>
            <a:endParaRPr/>
          </a:p>
        </p:txBody>
      </p:sp>
      <p:sp>
        <p:nvSpPr>
          <p:cNvPr id="682" name="Google Shape;682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 </a:t>
            </a:r>
            <a:r>
              <a:rPr lang="es-419">
                <a:solidFill>
                  <a:srgbClr val="FFFFFF"/>
                </a:solidFill>
              </a:rPr>
              <a:t>Reconstruir el modelo y cargar los pesos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3" name="Google Shape;68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84" name="Google Shape;6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50" y="2038863"/>
            <a:ext cx="8273450" cy="25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Generando las predicciones</a:t>
            </a:r>
            <a:endParaRPr/>
          </a:p>
        </p:txBody>
      </p:sp>
      <p:sp>
        <p:nvSpPr>
          <p:cNvPr id="690" name="Google Shape;690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Usar el método predict_generator()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1" name="Google Shape;69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92" name="Google Shape;6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00" y="2214001"/>
            <a:ext cx="8363176" cy="8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Matriz de confusión </a:t>
            </a:r>
            <a:endParaRPr/>
          </a:p>
        </p:txBody>
      </p:sp>
      <p:sp>
        <p:nvSpPr>
          <p:cNvPr id="698" name="Google Shape;69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00" name="Google Shape;7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825" y="1417638"/>
            <a:ext cx="50863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Matriz de Confusión (</a:t>
            </a:r>
            <a:r>
              <a:rPr i="1" lang="es-419"/>
              <a:t>heatmap)</a:t>
            </a:r>
            <a:endParaRPr i="1"/>
          </a:p>
        </p:txBody>
      </p:sp>
      <p:sp>
        <p:nvSpPr>
          <p:cNvPr id="706" name="Google Shape;706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08" name="Google Shape;70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6200"/>
            <a:ext cx="4561225" cy="336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9" name="Google Shape;709;p76"/>
          <p:cNvGraphicFramePr/>
          <p:nvPr/>
        </p:nvGraphicFramePr>
        <p:xfrm>
          <a:off x="55630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{E6C1C9A8-FF85-4CD5-AB02-0E5D78CADB53}</a:tableStyleId>
              </a:tblPr>
              <a:tblGrid>
                <a:gridCol w="1314250"/>
                <a:gridCol w="1314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Tempo de treinamento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~6H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Acurácia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82%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Curva de Aprendizaje</a:t>
            </a:r>
            <a:endParaRPr/>
          </a:p>
        </p:txBody>
      </p:sp>
      <p:sp>
        <p:nvSpPr>
          <p:cNvPr id="715" name="Google Shape;715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6" name="Google Shape;71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17" name="Google Shape;717;p77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25" y="1615387"/>
            <a:ext cx="3966926" cy="245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77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200" y="1615394"/>
            <a:ext cx="3966926" cy="2450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</a:t>
            </a:r>
            <a:endParaRPr/>
          </a:p>
        </p:txBody>
      </p:sp>
      <p:sp>
        <p:nvSpPr>
          <p:cNvPr id="724" name="Google Shape;724;p78"/>
          <p:cNvSpPr txBox="1"/>
          <p:nvPr>
            <p:ph idx="1" type="body"/>
          </p:nvPr>
        </p:nvSpPr>
        <p:spPr>
          <a:xfrm>
            <a:off x="187975" y="1094875"/>
            <a:ext cx="8784300" cy="3474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5" name="Google Shape;72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26" name="Google Shape;726;p78"/>
          <p:cNvPicPr preferRelativeResize="0"/>
          <p:nvPr/>
        </p:nvPicPr>
        <p:blipFill rotWithShape="1">
          <a:blip r:embed="rId3">
            <a:alphaModFix/>
          </a:blip>
          <a:srcRect b="0" l="13714" r="13180" t="0"/>
          <a:stretch/>
        </p:blipFill>
        <p:spPr>
          <a:xfrm>
            <a:off x="181500" y="1115150"/>
            <a:ext cx="3145950" cy="32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8"/>
          <p:cNvPicPr preferRelativeResize="0"/>
          <p:nvPr/>
        </p:nvPicPr>
        <p:blipFill rotWithShape="1">
          <a:blip r:embed="rId4">
            <a:alphaModFix/>
          </a:blip>
          <a:srcRect b="0" l="16556" r="16193" t="0"/>
          <a:stretch/>
        </p:blipFill>
        <p:spPr>
          <a:xfrm>
            <a:off x="3239250" y="1115150"/>
            <a:ext cx="2821074" cy="3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8"/>
          <p:cNvPicPr preferRelativeResize="0"/>
          <p:nvPr/>
        </p:nvPicPr>
        <p:blipFill rotWithShape="1">
          <a:blip r:embed="rId5">
            <a:alphaModFix/>
          </a:blip>
          <a:srcRect b="0" l="16370" r="16564" t="0"/>
          <a:stretch/>
        </p:blipFill>
        <p:spPr>
          <a:xfrm>
            <a:off x="6003850" y="1115150"/>
            <a:ext cx="2821075" cy="31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</a:t>
            </a:r>
            <a:endParaRPr/>
          </a:p>
        </p:txBody>
      </p:sp>
      <p:sp>
        <p:nvSpPr>
          <p:cNvPr id="734" name="Google Shape;734;p79"/>
          <p:cNvSpPr txBox="1"/>
          <p:nvPr>
            <p:ph idx="1" type="body"/>
          </p:nvPr>
        </p:nvSpPr>
        <p:spPr>
          <a:xfrm>
            <a:off x="187975" y="1094875"/>
            <a:ext cx="8784300" cy="3474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5" name="Google Shape;73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36" name="Google Shape;736;p79"/>
          <p:cNvPicPr preferRelativeResize="0"/>
          <p:nvPr/>
        </p:nvPicPr>
        <p:blipFill rotWithShape="1">
          <a:blip r:embed="rId3">
            <a:alphaModFix/>
          </a:blip>
          <a:srcRect b="0" l="13023" r="12389" t="0"/>
          <a:stretch/>
        </p:blipFill>
        <p:spPr>
          <a:xfrm>
            <a:off x="3129175" y="1141075"/>
            <a:ext cx="2856301" cy="31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9"/>
          <p:cNvPicPr preferRelativeResize="0"/>
          <p:nvPr/>
        </p:nvPicPr>
        <p:blipFill rotWithShape="1">
          <a:blip r:embed="rId4">
            <a:alphaModFix/>
          </a:blip>
          <a:srcRect b="0" l="17009" r="16470" t="0"/>
          <a:stretch/>
        </p:blipFill>
        <p:spPr>
          <a:xfrm>
            <a:off x="6073875" y="1125338"/>
            <a:ext cx="2856275" cy="32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975" y="1125350"/>
            <a:ext cx="2945667" cy="32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0"/>
          <p:cNvSpPr txBox="1"/>
          <p:nvPr>
            <p:ph idx="1" type="body"/>
          </p:nvPr>
        </p:nvSpPr>
        <p:spPr>
          <a:xfrm>
            <a:off x="317625" y="13048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</a:rPr>
              <a:t>Gracias por la atención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brendab@alunos.utfpr.edu.br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4" name="Google Shape;74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45" name="Google Shape;74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600" y="31236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0"/>
          <p:cNvSpPr/>
          <p:nvPr/>
        </p:nvSpPr>
        <p:spPr>
          <a:xfrm>
            <a:off x="5925" y="4199750"/>
            <a:ext cx="9144000" cy="9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atest" id="747" name="Google Shape;74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300" y="4266525"/>
            <a:ext cx="982700" cy="72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_preview" id="748" name="Google Shape;74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0622" y="4294050"/>
            <a:ext cx="1793853" cy="66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pgei.png" id="749" name="Google Shape;749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2125" y="4340920"/>
            <a:ext cx="2235962" cy="6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0"/>
          <p:cNvSpPr/>
          <p:nvPr/>
        </p:nvSpPr>
        <p:spPr>
          <a:xfrm>
            <a:off x="5082550" y="4846325"/>
            <a:ext cx="538800" cy="23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0"/>
          <p:cNvSpPr txBox="1"/>
          <p:nvPr/>
        </p:nvSpPr>
        <p:spPr>
          <a:xfrm>
            <a:off x="1165000" y="501300"/>
            <a:ext cx="67236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</a:rPr>
              <a:t>II Simposio Peruano de Deep Learning - SPDL</a:t>
            </a:r>
            <a:endParaRPr b="1"/>
          </a:p>
        </p:txBody>
      </p:sp>
      <p:pic>
        <p:nvPicPr>
          <p:cNvPr id="752" name="Google Shape;752;p80"/>
          <p:cNvPicPr preferRelativeResize="0"/>
          <p:nvPr/>
        </p:nvPicPr>
        <p:blipFill rotWithShape="1">
          <a:blip r:embed="rId8">
            <a:alphaModFix/>
          </a:blip>
          <a:srcRect b="5580" l="0" r="44159" t="0"/>
          <a:stretch/>
        </p:blipFill>
        <p:spPr>
          <a:xfrm>
            <a:off x="4459461" y="4294050"/>
            <a:ext cx="2339800" cy="6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80"/>
          <p:cNvSpPr/>
          <p:nvPr/>
        </p:nvSpPr>
        <p:spPr>
          <a:xfrm>
            <a:off x="3508325" y="4856550"/>
            <a:ext cx="657300" cy="20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Convolución - Parámetros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Imágen de entrada: 7x7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Tamaño del </a:t>
            </a:r>
            <a:r>
              <a:rPr i="1" lang="es-419">
                <a:solidFill>
                  <a:srgbClr val="FFFFFF"/>
                </a:solidFill>
              </a:rPr>
              <a:t>kernel : </a:t>
            </a:r>
            <a:r>
              <a:rPr lang="es-419">
                <a:solidFill>
                  <a:srgbClr val="FFFFFF"/>
                </a:solidFill>
              </a:rPr>
              <a:t>3x3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i="1" lang="es-419" u="sng">
                <a:solidFill>
                  <a:srgbClr val="FFD966"/>
                </a:solidFill>
              </a:rPr>
              <a:t>Stride</a:t>
            </a:r>
            <a:r>
              <a:rPr i="1" lang="es-419">
                <a:solidFill>
                  <a:srgbClr val="FFFFFF"/>
                </a:solidFill>
              </a:rPr>
              <a:t> </a:t>
            </a:r>
            <a:r>
              <a:rPr lang="es-419">
                <a:solidFill>
                  <a:srgbClr val="FFFFFF"/>
                </a:solidFill>
              </a:rPr>
              <a:t>(tamaño del paso)</a:t>
            </a:r>
            <a:r>
              <a:rPr i="1" lang="es-419">
                <a:solidFill>
                  <a:srgbClr val="FFFFFF"/>
                </a:solidFill>
              </a:rPr>
              <a:t>: </a:t>
            </a:r>
            <a:r>
              <a:rPr lang="es-419">
                <a:solidFill>
                  <a:srgbClr val="FFFFFF"/>
                </a:solidFill>
              </a:rPr>
              <a:t>1x1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i="1" lang="es-419" u="sng">
                <a:solidFill>
                  <a:srgbClr val="FFD966"/>
                </a:solidFill>
              </a:rPr>
              <a:t>Padding</a:t>
            </a:r>
            <a:r>
              <a:rPr lang="es-419">
                <a:solidFill>
                  <a:srgbClr val="FFFFFF"/>
                </a:solidFill>
              </a:rPr>
              <a:t>: 0 (?)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Resultado: 5x5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full_padding_no_strides_transposed.gif"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573" y="1186898"/>
            <a:ext cx="3134400" cy="35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338400" y="2009875"/>
            <a:ext cx="8467200" cy="2859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Convolución</a:t>
            </a:r>
            <a:r>
              <a:rPr lang="es-419"/>
              <a:t> - </a:t>
            </a:r>
            <a:r>
              <a:rPr i="1" lang="es-419"/>
              <a:t>Padding</a:t>
            </a:r>
            <a:endParaRPr i="1"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8387400" cy="32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Relleno de bordes con 0</a:t>
            </a:r>
            <a:endParaRPr sz="22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-419" sz="1800">
                <a:solidFill>
                  <a:srgbClr val="FFFFFF"/>
                </a:solidFill>
              </a:rPr>
              <a:t>obs: </a:t>
            </a:r>
            <a:r>
              <a:rPr i="1" lang="es-419" sz="1800">
                <a:solidFill>
                  <a:srgbClr val="FFFFFF"/>
                </a:solidFill>
              </a:rPr>
              <a:t>stride</a:t>
            </a:r>
            <a:r>
              <a:rPr lang="es-419" sz="1800">
                <a:solidFill>
                  <a:srgbClr val="FFFFFF"/>
                </a:solidFill>
              </a:rPr>
              <a:t> 2x2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177000" y="2009875"/>
            <a:ext cx="1718700" cy="44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Kernel</a:t>
            </a:r>
            <a:endParaRPr sz="16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450" y="2434938"/>
            <a:ext cx="20574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6642088" y="2100700"/>
            <a:ext cx="2301000" cy="44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Output Feature Map</a:t>
            </a:r>
            <a:endParaRPr sz="1600"/>
          </a:p>
        </p:txBody>
      </p:sp>
      <p:sp>
        <p:nvSpPr>
          <p:cNvPr id="124" name="Google Shape;124;p20"/>
          <p:cNvSpPr/>
          <p:nvPr/>
        </p:nvSpPr>
        <p:spPr>
          <a:xfrm>
            <a:off x="6109150" y="3200725"/>
            <a:ext cx="614400" cy="478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50" y="2100712"/>
            <a:ext cx="2691350" cy="26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350" y="2573063"/>
            <a:ext cx="17335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6">
            <a:alphaModFix/>
          </a:blip>
          <a:srcRect b="41860" l="73726" r="6595" t="37250"/>
          <a:stretch/>
        </p:blipFill>
        <p:spPr>
          <a:xfrm>
            <a:off x="3365304" y="3106225"/>
            <a:ext cx="51874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Convolución</a:t>
            </a:r>
            <a:r>
              <a:rPr lang="es-419"/>
              <a:t> con </a:t>
            </a:r>
            <a:r>
              <a:rPr i="1" lang="es-419"/>
              <a:t>p</a:t>
            </a:r>
            <a:r>
              <a:rPr i="1" lang="es-419"/>
              <a:t>adding 1x1</a:t>
            </a:r>
            <a:r>
              <a:rPr lang="es-419"/>
              <a:t> y </a:t>
            </a:r>
            <a:r>
              <a:rPr i="1" lang="es-419"/>
              <a:t>stride 2x2</a:t>
            </a:r>
            <a:endParaRPr i="1"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Imágen de entrada: 5x5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Tamaño del </a:t>
            </a:r>
            <a:r>
              <a:rPr i="1" lang="es-419">
                <a:solidFill>
                  <a:srgbClr val="FFFFFF"/>
                </a:solidFill>
              </a:rPr>
              <a:t>kernel : </a:t>
            </a:r>
            <a:r>
              <a:rPr lang="es-419">
                <a:solidFill>
                  <a:srgbClr val="FFFFFF"/>
                </a:solidFill>
              </a:rPr>
              <a:t>3x3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i="1" lang="es-419">
                <a:solidFill>
                  <a:srgbClr val="FFFFFF"/>
                </a:solidFill>
              </a:rPr>
              <a:t>Stride: </a:t>
            </a:r>
            <a:r>
              <a:rPr lang="es-419">
                <a:solidFill>
                  <a:srgbClr val="FFFFFF"/>
                </a:solidFill>
              </a:rPr>
              <a:t>2x2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i="1" lang="es-419">
                <a:solidFill>
                  <a:srgbClr val="FFFFFF"/>
                </a:solidFill>
              </a:rPr>
              <a:t>Padding</a:t>
            </a:r>
            <a:r>
              <a:rPr lang="es-419">
                <a:solidFill>
                  <a:srgbClr val="FFFFFF"/>
                </a:solidFill>
              </a:rPr>
              <a:t>: 1x1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419">
                <a:solidFill>
                  <a:srgbClr val="FFFFFF"/>
                </a:solidFill>
              </a:rPr>
              <a:t>Resultado: 3x3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FFFFFF"/>
                </a:solidFill>
              </a:rPr>
              <a:t>Ancho de la salida =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FFFFFF"/>
                </a:solidFill>
              </a:rPr>
              <a:t>(Ancho−AnchoFiltro+2AnchoPadding)/AnchoStride+1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FFFFFF"/>
                </a:solidFill>
              </a:rPr>
              <a:t>= (5-3+2*1)/2+1 = 3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FFFFFF"/>
                </a:solidFill>
              </a:rPr>
              <a:t>obs: lo mismo parar la altura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padding_strides.gif"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150" y="1246325"/>
            <a:ext cx="3879000" cy="37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